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7" r:id="rId2"/>
    <p:sldId id="266" r:id="rId3"/>
    <p:sldId id="264" r:id="rId4"/>
    <p:sldId id="257" r:id="rId5"/>
    <p:sldId id="259" r:id="rId6"/>
    <p:sldId id="260" r:id="rId7"/>
    <p:sldId id="261" r:id="rId8"/>
    <p:sldId id="262" r:id="rId9"/>
    <p:sldId id="265" r:id="rId10"/>
    <p:sldId id="263" r:id="rId11"/>
    <p:sldId id="26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4"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E1E230-1533-4C27-A4AA-6CCCFB1C9BA3}" type="doc">
      <dgm:prSet loTypeId="urn:microsoft.com/office/officeart/2016/7/layout/LinearBlockProcessNumbered" loCatId="process" qsTypeId="urn:microsoft.com/office/officeart/2005/8/quickstyle/simple1" qsCatId="simple" csTypeId="urn:microsoft.com/office/officeart/2005/8/colors/ColorSchemeForSuggestions" csCatId="other"/>
      <dgm:spPr/>
      <dgm:t>
        <a:bodyPr/>
        <a:lstStyle/>
        <a:p>
          <a:endParaRPr lang="en-US"/>
        </a:p>
      </dgm:t>
    </dgm:pt>
    <dgm:pt modelId="{6672785C-5001-4893-AA8B-654E9E331E3D}">
      <dgm:prSet/>
      <dgm:spPr/>
      <dgm:t>
        <a:bodyPr/>
        <a:lstStyle/>
        <a:p>
          <a:r>
            <a:rPr lang="en-US"/>
            <a:t>A email address is needed to login to LinkedIn. Standard log in and account creation. </a:t>
          </a:r>
        </a:p>
      </dgm:t>
    </dgm:pt>
    <dgm:pt modelId="{5ED8727E-A84D-4FCF-8086-EF365D455C0E}" type="parTrans" cxnId="{80CD418D-C1E3-4ABE-8D16-324F62398FCE}">
      <dgm:prSet/>
      <dgm:spPr/>
      <dgm:t>
        <a:bodyPr/>
        <a:lstStyle/>
        <a:p>
          <a:endParaRPr lang="en-US"/>
        </a:p>
      </dgm:t>
    </dgm:pt>
    <dgm:pt modelId="{4E6190D5-E879-4B69-B243-7320FAABA00A}" type="sibTrans" cxnId="{80CD418D-C1E3-4ABE-8D16-324F62398FCE}">
      <dgm:prSet phldrT="01" phldr="0"/>
      <dgm:spPr/>
      <dgm:t>
        <a:bodyPr/>
        <a:lstStyle/>
        <a:p>
          <a:r>
            <a:rPr lang="en-US"/>
            <a:t>01</a:t>
          </a:r>
        </a:p>
      </dgm:t>
    </dgm:pt>
    <dgm:pt modelId="{06555A10-8CED-4AA9-9326-1555CDA4687E}">
      <dgm:prSet/>
      <dgm:spPr/>
      <dgm:t>
        <a:bodyPr/>
        <a:lstStyle/>
        <a:p>
          <a:r>
            <a:rPr lang="en-US"/>
            <a:t>Creating a password, you need to choose a password that’s long enough. There’s no minimum password length everyone agrees on, but you should generally go for passwords that are a minimum of 12 to 14 characters in length. A longer password would be even better.</a:t>
          </a:r>
        </a:p>
      </dgm:t>
    </dgm:pt>
    <dgm:pt modelId="{61CA1E85-D638-4000-BD45-3A34B760E04E}" type="parTrans" cxnId="{19FA3DBA-6F83-4955-B4E6-823602207980}">
      <dgm:prSet/>
      <dgm:spPr/>
      <dgm:t>
        <a:bodyPr/>
        <a:lstStyle/>
        <a:p>
          <a:endParaRPr lang="en-US"/>
        </a:p>
      </dgm:t>
    </dgm:pt>
    <dgm:pt modelId="{F7D55F32-CB70-4551-9E10-0CB7E2625E6B}" type="sibTrans" cxnId="{19FA3DBA-6F83-4955-B4E6-823602207980}">
      <dgm:prSet phldrT="02" phldr="0"/>
      <dgm:spPr/>
      <dgm:t>
        <a:bodyPr/>
        <a:lstStyle/>
        <a:p>
          <a:r>
            <a:rPr lang="en-US"/>
            <a:t>02</a:t>
          </a:r>
        </a:p>
      </dgm:t>
    </dgm:pt>
    <dgm:pt modelId="{DF41E681-47D7-4F6B-8832-E38B3887808A}">
      <dgm:prSet/>
      <dgm:spPr/>
      <dgm:t>
        <a:bodyPr/>
        <a:lstStyle/>
        <a:p>
          <a:r>
            <a:rPr lang="en-US" b="1"/>
            <a:t>Includes Numbers, Symbols, Capital Letters, and Lower-Case Letters</a:t>
          </a:r>
          <a:r>
            <a:rPr lang="en-US"/>
            <a:t>: Use a mix of different types of characters to make the password harder for individuals to hack. </a:t>
          </a:r>
        </a:p>
      </dgm:t>
    </dgm:pt>
    <dgm:pt modelId="{E4829B50-8453-4082-8712-4133915483D4}" type="parTrans" cxnId="{ADF621C7-8A2B-47F6-8B18-7FFF5AD2DF33}">
      <dgm:prSet/>
      <dgm:spPr/>
      <dgm:t>
        <a:bodyPr/>
        <a:lstStyle/>
        <a:p>
          <a:endParaRPr lang="en-US"/>
        </a:p>
      </dgm:t>
    </dgm:pt>
    <dgm:pt modelId="{FFFBAC96-F7E5-41AF-9427-0A5F38365E55}" type="sibTrans" cxnId="{ADF621C7-8A2B-47F6-8B18-7FFF5AD2DF33}">
      <dgm:prSet phldrT="03" phldr="0"/>
      <dgm:spPr/>
      <dgm:t>
        <a:bodyPr/>
        <a:lstStyle/>
        <a:p>
          <a:r>
            <a:rPr lang="en-US"/>
            <a:t>03</a:t>
          </a:r>
        </a:p>
      </dgm:t>
    </dgm:pt>
    <dgm:pt modelId="{2DA36B48-2A6D-476F-AA26-3D133DB52632}" type="pres">
      <dgm:prSet presAssocID="{4AE1E230-1533-4C27-A4AA-6CCCFB1C9BA3}" presName="Name0" presStyleCnt="0">
        <dgm:presLayoutVars>
          <dgm:animLvl val="lvl"/>
          <dgm:resizeHandles val="exact"/>
        </dgm:presLayoutVars>
      </dgm:prSet>
      <dgm:spPr/>
    </dgm:pt>
    <dgm:pt modelId="{5FD0482B-2DEF-471B-A776-199C2EE3A4E6}" type="pres">
      <dgm:prSet presAssocID="{6672785C-5001-4893-AA8B-654E9E331E3D}" presName="compositeNode" presStyleCnt="0">
        <dgm:presLayoutVars>
          <dgm:bulletEnabled val="1"/>
        </dgm:presLayoutVars>
      </dgm:prSet>
      <dgm:spPr/>
    </dgm:pt>
    <dgm:pt modelId="{606F1EF8-F015-4BC2-A921-ABEE8FFF2190}" type="pres">
      <dgm:prSet presAssocID="{6672785C-5001-4893-AA8B-654E9E331E3D}" presName="bgRect" presStyleLbl="alignNode1" presStyleIdx="0" presStyleCnt="3"/>
      <dgm:spPr/>
    </dgm:pt>
    <dgm:pt modelId="{5BA15140-3263-4CDE-B846-3A9B53148F14}" type="pres">
      <dgm:prSet presAssocID="{4E6190D5-E879-4B69-B243-7320FAABA00A}" presName="sibTransNodeRect" presStyleLbl="alignNode1" presStyleIdx="0" presStyleCnt="3">
        <dgm:presLayoutVars>
          <dgm:chMax val="0"/>
          <dgm:bulletEnabled val="1"/>
        </dgm:presLayoutVars>
      </dgm:prSet>
      <dgm:spPr/>
    </dgm:pt>
    <dgm:pt modelId="{96783251-6795-49E7-95C2-AD030697254F}" type="pres">
      <dgm:prSet presAssocID="{6672785C-5001-4893-AA8B-654E9E331E3D}" presName="nodeRect" presStyleLbl="alignNode1" presStyleIdx="0" presStyleCnt="3">
        <dgm:presLayoutVars>
          <dgm:bulletEnabled val="1"/>
        </dgm:presLayoutVars>
      </dgm:prSet>
      <dgm:spPr/>
    </dgm:pt>
    <dgm:pt modelId="{789194DA-1283-46DD-8FF4-4BB55C1EF159}" type="pres">
      <dgm:prSet presAssocID="{4E6190D5-E879-4B69-B243-7320FAABA00A}" presName="sibTrans" presStyleCnt="0"/>
      <dgm:spPr/>
    </dgm:pt>
    <dgm:pt modelId="{5A5B3D70-D8D1-4C0B-8DB5-C118C310C546}" type="pres">
      <dgm:prSet presAssocID="{06555A10-8CED-4AA9-9326-1555CDA4687E}" presName="compositeNode" presStyleCnt="0">
        <dgm:presLayoutVars>
          <dgm:bulletEnabled val="1"/>
        </dgm:presLayoutVars>
      </dgm:prSet>
      <dgm:spPr/>
    </dgm:pt>
    <dgm:pt modelId="{C0AF4078-D95B-429F-84E1-0BB5DC6393CD}" type="pres">
      <dgm:prSet presAssocID="{06555A10-8CED-4AA9-9326-1555CDA4687E}" presName="bgRect" presStyleLbl="alignNode1" presStyleIdx="1" presStyleCnt="3"/>
      <dgm:spPr/>
    </dgm:pt>
    <dgm:pt modelId="{E8536DBF-C75A-49D4-B044-5095E1B82D2F}" type="pres">
      <dgm:prSet presAssocID="{F7D55F32-CB70-4551-9E10-0CB7E2625E6B}" presName="sibTransNodeRect" presStyleLbl="alignNode1" presStyleIdx="1" presStyleCnt="3">
        <dgm:presLayoutVars>
          <dgm:chMax val="0"/>
          <dgm:bulletEnabled val="1"/>
        </dgm:presLayoutVars>
      </dgm:prSet>
      <dgm:spPr/>
    </dgm:pt>
    <dgm:pt modelId="{14ECF902-941F-4197-A682-6AD7EF9AC1B6}" type="pres">
      <dgm:prSet presAssocID="{06555A10-8CED-4AA9-9326-1555CDA4687E}" presName="nodeRect" presStyleLbl="alignNode1" presStyleIdx="1" presStyleCnt="3">
        <dgm:presLayoutVars>
          <dgm:bulletEnabled val="1"/>
        </dgm:presLayoutVars>
      </dgm:prSet>
      <dgm:spPr/>
    </dgm:pt>
    <dgm:pt modelId="{231B4962-09E6-48D1-B536-31931D117393}" type="pres">
      <dgm:prSet presAssocID="{F7D55F32-CB70-4551-9E10-0CB7E2625E6B}" presName="sibTrans" presStyleCnt="0"/>
      <dgm:spPr/>
    </dgm:pt>
    <dgm:pt modelId="{2553E62B-9B47-40B4-B068-6A38E2580D3A}" type="pres">
      <dgm:prSet presAssocID="{DF41E681-47D7-4F6B-8832-E38B3887808A}" presName="compositeNode" presStyleCnt="0">
        <dgm:presLayoutVars>
          <dgm:bulletEnabled val="1"/>
        </dgm:presLayoutVars>
      </dgm:prSet>
      <dgm:spPr/>
    </dgm:pt>
    <dgm:pt modelId="{44435C38-E5BA-478C-8684-DCB83043C2DF}" type="pres">
      <dgm:prSet presAssocID="{DF41E681-47D7-4F6B-8832-E38B3887808A}" presName="bgRect" presStyleLbl="alignNode1" presStyleIdx="2" presStyleCnt="3"/>
      <dgm:spPr/>
    </dgm:pt>
    <dgm:pt modelId="{DA943EC0-EE6B-44C7-AABE-FC3C23603CE7}" type="pres">
      <dgm:prSet presAssocID="{FFFBAC96-F7E5-41AF-9427-0A5F38365E55}" presName="sibTransNodeRect" presStyleLbl="alignNode1" presStyleIdx="2" presStyleCnt="3">
        <dgm:presLayoutVars>
          <dgm:chMax val="0"/>
          <dgm:bulletEnabled val="1"/>
        </dgm:presLayoutVars>
      </dgm:prSet>
      <dgm:spPr/>
    </dgm:pt>
    <dgm:pt modelId="{754897B8-E788-4A36-B356-6257A2776AF5}" type="pres">
      <dgm:prSet presAssocID="{DF41E681-47D7-4F6B-8832-E38B3887808A}" presName="nodeRect" presStyleLbl="alignNode1" presStyleIdx="2" presStyleCnt="3">
        <dgm:presLayoutVars>
          <dgm:bulletEnabled val="1"/>
        </dgm:presLayoutVars>
      </dgm:prSet>
      <dgm:spPr/>
    </dgm:pt>
  </dgm:ptLst>
  <dgm:cxnLst>
    <dgm:cxn modelId="{C2113634-DC63-4F15-9D6D-91B67330DC16}" type="presOf" srcId="{06555A10-8CED-4AA9-9326-1555CDA4687E}" destId="{14ECF902-941F-4197-A682-6AD7EF9AC1B6}" srcOrd="1" destOrd="0" presId="urn:microsoft.com/office/officeart/2016/7/layout/LinearBlockProcessNumbered"/>
    <dgm:cxn modelId="{2561C140-6876-4345-8869-31E728856F71}" type="presOf" srcId="{6672785C-5001-4893-AA8B-654E9E331E3D}" destId="{606F1EF8-F015-4BC2-A921-ABEE8FFF2190}" srcOrd="0" destOrd="0" presId="urn:microsoft.com/office/officeart/2016/7/layout/LinearBlockProcessNumbered"/>
    <dgm:cxn modelId="{FF501050-3F74-40B8-8E15-6A7C0EAE3800}" type="presOf" srcId="{4AE1E230-1533-4C27-A4AA-6CCCFB1C9BA3}" destId="{2DA36B48-2A6D-476F-AA26-3D133DB52632}" srcOrd="0" destOrd="0" presId="urn:microsoft.com/office/officeart/2016/7/layout/LinearBlockProcessNumbered"/>
    <dgm:cxn modelId="{28B89554-F592-47CE-A4D2-064DE4F618E9}" type="presOf" srcId="{6672785C-5001-4893-AA8B-654E9E331E3D}" destId="{96783251-6795-49E7-95C2-AD030697254F}" srcOrd="1" destOrd="0" presId="urn:microsoft.com/office/officeart/2016/7/layout/LinearBlockProcessNumbered"/>
    <dgm:cxn modelId="{C4C93979-20AB-4628-A3BB-F06BC0C6D771}" type="presOf" srcId="{4E6190D5-E879-4B69-B243-7320FAABA00A}" destId="{5BA15140-3263-4CDE-B846-3A9B53148F14}" srcOrd="0" destOrd="0" presId="urn:microsoft.com/office/officeart/2016/7/layout/LinearBlockProcessNumbered"/>
    <dgm:cxn modelId="{80CD418D-C1E3-4ABE-8D16-324F62398FCE}" srcId="{4AE1E230-1533-4C27-A4AA-6CCCFB1C9BA3}" destId="{6672785C-5001-4893-AA8B-654E9E331E3D}" srcOrd="0" destOrd="0" parTransId="{5ED8727E-A84D-4FCF-8086-EF365D455C0E}" sibTransId="{4E6190D5-E879-4B69-B243-7320FAABA00A}"/>
    <dgm:cxn modelId="{19FA3DBA-6F83-4955-B4E6-823602207980}" srcId="{4AE1E230-1533-4C27-A4AA-6CCCFB1C9BA3}" destId="{06555A10-8CED-4AA9-9326-1555CDA4687E}" srcOrd="1" destOrd="0" parTransId="{61CA1E85-D638-4000-BD45-3A34B760E04E}" sibTransId="{F7D55F32-CB70-4551-9E10-0CB7E2625E6B}"/>
    <dgm:cxn modelId="{ADF621C7-8A2B-47F6-8B18-7FFF5AD2DF33}" srcId="{4AE1E230-1533-4C27-A4AA-6CCCFB1C9BA3}" destId="{DF41E681-47D7-4F6B-8832-E38B3887808A}" srcOrd="2" destOrd="0" parTransId="{E4829B50-8453-4082-8712-4133915483D4}" sibTransId="{FFFBAC96-F7E5-41AF-9427-0A5F38365E55}"/>
    <dgm:cxn modelId="{719CB0D8-5479-4E8A-8A74-AA19F3FC837C}" type="presOf" srcId="{FFFBAC96-F7E5-41AF-9427-0A5F38365E55}" destId="{DA943EC0-EE6B-44C7-AABE-FC3C23603CE7}" srcOrd="0" destOrd="0" presId="urn:microsoft.com/office/officeart/2016/7/layout/LinearBlockProcessNumbered"/>
    <dgm:cxn modelId="{7161F2DB-6371-466E-B37D-D08DA0B88A0A}" type="presOf" srcId="{DF41E681-47D7-4F6B-8832-E38B3887808A}" destId="{44435C38-E5BA-478C-8684-DCB83043C2DF}" srcOrd="0" destOrd="0" presId="urn:microsoft.com/office/officeart/2016/7/layout/LinearBlockProcessNumbered"/>
    <dgm:cxn modelId="{83B156EA-6B6C-47FF-88D9-9930D14623AF}" type="presOf" srcId="{F7D55F32-CB70-4551-9E10-0CB7E2625E6B}" destId="{E8536DBF-C75A-49D4-B044-5095E1B82D2F}" srcOrd="0" destOrd="0" presId="urn:microsoft.com/office/officeart/2016/7/layout/LinearBlockProcessNumbered"/>
    <dgm:cxn modelId="{44EF8DF2-F6E8-41D1-AAF3-D17C52299622}" type="presOf" srcId="{06555A10-8CED-4AA9-9326-1555CDA4687E}" destId="{C0AF4078-D95B-429F-84E1-0BB5DC6393CD}" srcOrd="0" destOrd="0" presId="urn:microsoft.com/office/officeart/2016/7/layout/LinearBlockProcessNumbered"/>
    <dgm:cxn modelId="{19E04BF8-0D54-4271-A26A-AA9DD2369D6A}" type="presOf" srcId="{DF41E681-47D7-4F6B-8832-E38B3887808A}" destId="{754897B8-E788-4A36-B356-6257A2776AF5}" srcOrd="1" destOrd="0" presId="urn:microsoft.com/office/officeart/2016/7/layout/LinearBlockProcessNumbered"/>
    <dgm:cxn modelId="{4CCE7896-3DB8-4159-B8EB-AA387DF91B53}" type="presParOf" srcId="{2DA36B48-2A6D-476F-AA26-3D133DB52632}" destId="{5FD0482B-2DEF-471B-A776-199C2EE3A4E6}" srcOrd="0" destOrd="0" presId="urn:microsoft.com/office/officeart/2016/7/layout/LinearBlockProcessNumbered"/>
    <dgm:cxn modelId="{90E6A2B6-BA2F-4092-A087-47480E16EEE8}" type="presParOf" srcId="{5FD0482B-2DEF-471B-A776-199C2EE3A4E6}" destId="{606F1EF8-F015-4BC2-A921-ABEE8FFF2190}" srcOrd="0" destOrd="0" presId="urn:microsoft.com/office/officeart/2016/7/layout/LinearBlockProcessNumbered"/>
    <dgm:cxn modelId="{EEA6012F-C7AA-49B5-AF12-3C24D20C66C6}" type="presParOf" srcId="{5FD0482B-2DEF-471B-A776-199C2EE3A4E6}" destId="{5BA15140-3263-4CDE-B846-3A9B53148F14}" srcOrd="1" destOrd="0" presId="urn:microsoft.com/office/officeart/2016/7/layout/LinearBlockProcessNumbered"/>
    <dgm:cxn modelId="{49720357-CDEB-421E-882E-EC056E0D731B}" type="presParOf" srcId="{5FD0482B-2DEF-471B-A776-199C2EE3A4E6}" destId="{96783251-6795-49E7-95C2-AD030697254F}" srcOrd="2" destOrd="0" presId="urn:microsoft.com/office/officeart/2016/7/layout/LinearBlockProcessNumbered"/>
    <dgm:cxn modelId="{C5A4D09C-641F-469D-9539-D0E600A40EA9}" type="presParOf" srcId="{2DA36B48-2A6D-476F-AA26-3D133DB52632}" destId="{789194DA-1283-46DD-8FF4-4BB55C1EF159}" srcOrd="1" destOrd="0" presId="urn:microsoft.com/office/officeart/2016/7/layout/LinearBlockProcessNumbered"/>
    <dgm:cxn modelId="{005E3A4D-A63B-4B27-B7BA-68DA3F6DCCA7}" type="presParOf" srcId="{2DA36B48-2A6D-476F-AA26-3D133DB52632}" destId="{5A5B3D70-D8D1-4C0B-8DB5-C118C310C546}" srcOrd="2" destOrd="0" presId="urn:microsoft.com/office/officeart/2016/7/layout/LinearBlockProcessNumbered"/>
    <dgm:cxn modelId="{BC104508-7318-4C3C-88D7-E13CFD559886}" type="presParOf" srcId="{5A5B3D70-D8D1-4C0B-8DB5-C118C310C546}" destId="{C0AF4078-D95B-429F-84E1-0BB5DC6393CD}" srcOrd="0" destOrd="0" presId="urn:microsoft.com/office/officeart/2016/7/layout/LinearBlockProcessNumbered"/>
    <dgm:cxn modelId="{FFA7EA4D-CC1B-4878-ADB7-369B4783D06A}" type="presParOf" srcId="{5A5B3D70-D8D1-4C0B-8DB5-C118C310C546}" destId="{E8536DBF-C75A-49D4-B044-5095E1B82D2F}" srcOrd="1" destOrd="0" presId="urn:microsoft.com/office/officeart/2016/7/layout/LinearBlockProcessNumbered"/>
    <dgm:cxn modelId="{DD4FEDB9-52C7-45F4-A5F3-7DB0054F5CF9}" type="presParOf" srcId="{5A5B3D70-D8D1-4C0B-8DB5-C118C310C546}" destId="{14ECF902-941F-4197-A682-6AD7EF9AC1B6}" srcOrd="2" destOrd="0" presId="urn:microsoft.com/office/officeart/2016/7/layout/LinearBlockProcessNumbered"/>
    <dgm:cxn modelId="{E83F015C-3CB5-47F0-9CB1-0205B7293F40}" type="presParOf" srcId="{2DA36B48-2A6D-476F-AA26-3D133DB52632}" destId="{231B4962-09E6-48D1-B536-31931D117393}" srcOrd="3" destOrd="0" presId="urn:microsoft.com/office/officeart/2016/7/layout/LinearBlockProcessNumbered"/>
    <dgm:cxn modelId="{1035CCB5-9420-419E-A714-0F33BC45B038}" type="presParOf" srcId="{2DA36B48-2A6D-476F-AA26-3D133DB52632}" destId="{2553E62B-9B47-40B4-B068-6A38E2580D3A}" srcOrd="4" destOrd="0" presId="urn:microsoft.com/office/officeart/2016/7/layout/LinearBlockProcessNumbered"/>
    <dgm:cxn modelId="{4EAB1E7A-090E-4EFB-8538-8F77672C3CF3}" type="presParOf" srcId="{2553E62B-9B47-40B4-B068-6A38E2580D3A}" destId="{44435C38-E5BA-478C-8684-DCB83043C2DF}" srcOrd="0" destOrd="0" presId="urn:microsoft.com/office/officeart/2016/7/layout/LinearBlockProcessNumbered"/>
    <dgm:cxn modelId="{52A70C01-C842-4025-AC06-BD53C73B4D0E}" type="presParOf" srcId="{2553E62B-9B47-40B4-B068-6A38E2580D3A}" destId="{DA943EC0-EE6B-44C7-AABE-FC3C23603CE7}" srcOrd="1" destOrd="0" presId="urn:microsoft.com/office/officeart/2016/7/layout/LinearBlockProcessNumbered"/>
    <dgm:cxn modelId="{B2D08182-2499-4785-9B44-765CD7B8F0EB}" type="presParOf" srcId="{2553E62B-9B47-40B4-B068-6A38E2580D3A}" destId="{754897B8-E788-4A36-B356-6257A2776AF5}"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6F1EF8-F015-4BC2-A921-ABEE8FFF2190}">
      <dsp:nvSpPr>
        <dsp:cNvPr id="0" name=""/>
        <dsp:cNvSpPr/>
      </dsp:nvSpPr>
      <dsp:spPr>
        <a:xfrm>
          <a:off x="821" y="179348"/>
          <a:ext cx="3327201" cy="399264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666750">
            <a:lnSpc>
              <a:spcPct val="90000"/>
            </a:lnSpc>
            <a:spcBef>
              <a:spcPct val="0"/>
            </a:spcBef>
            <a:spcAft>
              <a:spcPct val="35000"/>
            </a:spcAft>
            <a:buNone/>
          </a:pPr>
          <a:r>
            <a:rPr lang="en-US" sz="1500" kern="1200"/>
            <a:t>A email address is needed to login to LinkedIn. Standard log in and account creation. </a:t>
          </a:r>
        </a:p>
      </dsp:txBody>
      <dsp:txXfrm>
        <a:off x="821" y="1776404"/>
        <a:ext cx="3327201" cy="2395585"/>
      </dsp:txXfrm>
    </dsp:sp>
    <dsp:sp modelId="{5BA15140-3263-4CDE-B846-3A9B53148F14}">
      <dsp:nvSpPr>
        <dsp:cNvPr id="0" name=""/>
        <dsp:cNvSpPr/>
      </dsp:nvSpPr>
      <dsp:spPr>
        <a:xfrm>
          <a:off x="821" y="179348"/>
          <a:ext cx="3327201" cy="15970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21" y="179348"/>
        <a:ext cx="3327201" cy="1597056"/>
      </dsp:txXfrm>
    </dsp:sp>
    <dsp:sp modelId="{C0AF4078-D95B-429F-84E1-0BB5DC6393CD}">
      <dsp:nvSpPr>
        <dsp:cNvPr id="0" name=""/>
        <dsp:cNvSpPr/>
      </dsp:nvSpPr>
      <dsp:spPr>
        <a:xfrm>
          <a:off x="3594199" y="179348"/>
          <a:ext cx="3327201" cy="399264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666750">
            <a:lnSpc>
              <a:spcPct val="90000"/>
            </a:lnSpc>
            <a:spcBef>
              <a:spcPct val="0"/>
            </a:spcBef>
            <a:spcAft>
              <a:spcPct val="35000"/>
            </a:spcAft>
            <a:buNone/>
          </a:pPr>
          <a:r>
            <a:rPr lang="en-US" sz="1500" kern="1200"/>
            <a:t>Creating a password, you need to choose a password that’s long enough. There’s no minimum password length everyone agrees on, but you should generally go for passwords that are a minimum of 12 to 14 characters in length. A longer password would be even better.</a:t>
          </a:r>
        </a:p>
      </dsp:txBody>
      <dsp:txXfrm>
        <a:off x="3594199" y="1776404"/>
        <a:ext cx="3327201" cy="2395585"/>
      </dsp:txXfrm>
    </dsp:sp>
    <dsp:sp modelId="{E8536DBF-C75A-49D4-B044-5095E1B82D2F}">
      <dsp:nvSpPr>
        <dsp:cNvPr id="0" name=""/>
        <dsp:cNvSpPr/>
      </dsp:nvSpPr>
      <dsp:spPr>
        <a:xfrm>
          <a:off x="3594199" y="179348"/>
          <a:ext cx="3327201" cy="15970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594199" y="179348"/>
        <a:ext cx="3327201" cy="1597056"/>
      </dsp:txXfrm>
    </dsp:sp>
    <dsp:sp modelId="{44435C38-E5BA-478C-8684-DCB83043C2DF}">
      <dsp:nvSpPr>
        <dsp:cNvPr id="0" name=""/>
        <dsp:cNvSpPr/>
      </dsp:nvSpPr>
      <dsp:spPr>
        <a:xfrm>
          <a:off x="7187576" y="179348"/>
          <a:ext cx="3327201" cy="399264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666750">
            <a:lnSpc>
              <a:spcPct val="90000"/>
            </a:lnSpc>
            <a:spcBef>
              <a:spcPct val="0"/>
            </a:spcBef>
            <a:spcAft>
              <a:spcPct val="35000"/>
            </a:spcAft>
            <a:buNone/>
          </a:pPr>
          <a:r>
            <a:rPr lang="en-US" sz="1500" b="1" kern="1200"/>
            <a:t>Includes Numbers, Symbols, Capital Letters, and Lower-Case Letters</a:t>
          </a:r>
          <a:r>
            <a:rPr lang="en-US" sz="1500" kern="1200"/>
            <a:t>: Use a mix of different types of characters to make the password harder for individuals to hack. </a:t>
          </a:r>
        </a:p>
      </dsp:txBody>
      <dsp:txXfrm>
        <a:off x="7187576" y="1776404"/>
        <a:ext cx="3327201" cy="2395585"/>
      </dsp:txXfrm>
    </dsp:sp>
    <dsp:sp modelId="{DA943EC0-EE6B-44C7-AABE-FC3C23603CE7}">
      <dsp:nvSpPr>
        <dsp:cNvPr id="0" name=""/>
        <dsp:cNvSpPr/>
      </dsp:nvSpPr>
      <dsp:spPr>
        <a:xfrm>
          <a:off x="7187576" y="179348"/>
          <a:ext cx="3327201" cy="15970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187576" y="179348"/>
        <a:ext cx="3327201" cy="1597056"/>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E5CFFB6-44D0-4636-BF8F-E87A2D234D09}"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8E606-E1C0-482E-B3A1-423802F8D406}" type="slidenum">
              <a:rPr lang="en-US" smtClean="0"/>
              <a:t>‹#›</a:t>
            </a:fld>
            <a:endParaRPr lang="en-US"/>
          </a:p>
        </p:txBody>
      </p:sp>
    </p:spTree>
    <p:extLst>
      <p:ext uri="{BB962C8B-B14F-4D97-AF65-F5344CB8AC3E}">
        <p14:creationId xmlns:p14="http://schemas.microsoft.com/office/powerpoint/2010/main" val="2302351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5CFFB6-44D0-4636-BF8F-E87A2D234D09}"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8E606-E1C0-482E-B3A1-423802F8D406}" type="slidenum">
              <a:rPr lang="en-US" smtClean="0"/>
              <a:t>‹#›</a:t>
            </a:fld>
            <a:endParaRPr lang="en-US"/>
          </a:p>
        </p:txBody>
      </p:sp>
    </p:spTree>
    <p:extLst>
      <p:ext uri="{BB962C8B-B14F-4D97-AF65-F5344CB8AC3E}">
        <p14:creationId xmlns:p14="http://schemas.microsoft.com/office/powerpoint/2010/main" val="1751367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5CFFB6-44D0-4636-BF8F-E87A2D234D09}"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8E606-E1C0-482E-B3A1-423802F8D406}" type="slidenum">
              <a:rPr lang="en-US" smtClean="0"/>
              <a:t>‹#›</a:t>
            </a:fld>
            <a:endParaRPr lang="en-US"/>
          </a:p>
        </p:txBody>
      </p:sp>
    </p:spTree>
    <p:extLst>
      <p:ext uri="{BB962C8B-B14F-4D97-AF65-F5344CB8AC3E}">
        <p14:creationId xmlns:p14="http://schemas.microsoft.com/office/powerpoint/2010/main" val="249918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5CFFB6-44D0-4636-BF8F-E87A2D234D09}"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8E606-E1C0-482E-B3A1-423802F8D406}" type="slidenum">
              <a:rPr lang="en-US" smtClean="0"/>
              <a:t>‹#›</a:t>
            </a:fld>
            <a:endParaRPr lang="en-US"/>
          </a:p>
        </p:txBody>
      </p:sp>
    </p:spTree>
    <p:extLst>
      <p:ext uri="{BB962C8B-B14F-4D97-AF65-F5344CB8AC3E}">
        <p14:creationId xmlns:p14="http://schemas.microsoft.com/office/powerpoint/2010/main" val="751521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E5CFFB6-44D0-4636-BF8F-E87A2D234D09}"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8E606-E1C0-482E-B3A1-423802F8D406}" type="slidenum">
              <a:rPr lang="en-US" smtClean="0"/>
              <a:t>‹#›</a:t>
            </a:fld>
            <a:endParaRPr lang="en-US"/>
          </a:p>
        </p:txBody>
      </p:sp>
    </p:spTree>
    <p:extLst>
      <p:ext uri="{BB962C8B-B14F-4D97-AF65-F5344CB8AC3E}">
        <p14:creationId xmlns:p14="http://schemas.microsoft.com/office/powerpoint/2010/main" val="2070455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5CFFB6-44D0-4636-BF8F-E87A2D234D09}" type="datetimeFigureOut">
              <a:rPr lang="en-US" smtClean="0"/>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E8E606-E1C0-482E-B3A1-423802F8D406}" type="slidenum">
              <a:rPr lang="en-US" smtClean="0"/>
              <a:t>‹#›</a:t>
            </a:fld>
            <a:endParaRPr lang="en-US"/>
          </a:p>
        </p:txBody>
      </p:sp>
    </p:spTree>
    <p:extLst>
      <p:ext uri="{BB962C8B-B14F-4D97-AF65-F5344CB8AC3E}">
        <p14:creationId xmlns:p14="http://schemas.microsoft.com/office/powerpoint/2010/main" val="890902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5CFFB6-44D0-4636-BF8F-E87A2D234D09}" type="datetimeFigureOut">
              <a:rPr lang="en-US" smtClean="0"/>
              <a:t>10/19/2017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E8E606-E1C0-482E-B3A1-423802F8D406}" type="slidenum">
              <a:rPr lang="en-US" smtClean="0"/>
              <a:t>‹#›</a:t>
            </a:fld>
            <a:endParaRPr lang="en-US"/>
          </a:p>
        </p:txBody>
      </p:sp>
    </p:spTree>
    <p:extLst>
      <p:ext uri="{BB962C8B-B14F-4D97-AF65-F5344CB8AC3E}">
        <p14:creationId xmlns:p14="http://schemas.microsoft.com/office/powerpoint/2010/main" val="2359384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5CFFB6-44D0-4636-BF8F-E87A2D234D09}" type="datetimeFigureOut">
              <a:rPr lang="en-US" smtClean="0"/>
              <a:t>10/19/2017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E8E606-E1C0-482E-B3A1-423802F8D406}" type="slidenum">
              <a:rPr lang="en-US" smtClean="0"/>
              <a:t>‹#›</a:t>
            </a:fld>
            <a:endParaRPr lang="en-US"/>
          </a:p>
        </p:txBody>
      </p:sp>
    </p:spTree>
    <p:extLst>
      <p:ext uri="{BB962C8B-B14F-4D97-AF65-F5344CB8AC3E}">
        <p14:creationId xmlns:p14="http://schemas.microsoft.com/office/powerpoint/2010/main" val="753029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5CFFB6-44D0-4636-BF8F-E87A2D234D09}" type="datetimeFigureOut">
              <a:rPr lang="en-US" smtClean="0"/>
              <a:t>10/19/2017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E8E606-E1C0-482E-B3A1-423802F8D406}" type="slidenum">
              <a:rPr lang="en-US" smtClean="0"/>
              <a:t>‹#›</a:t>
            </a:fld>
            <a:endParaRPr lang="en-US"/>
          </a:p>
        </p:txBody>
      </p:sp>
    </p:spTree>
    <p:extLst>
      <p:ext uri="{BB962C8B-B14F-4D97-AF65-F5344CB8AC3E}">
        <p14:creationId xmlns:p14="http://schemas.microsoft.com/office/powerpoint/2010/main" val="1552713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5CFFB6-44D0-4636-BF8F-E87A2D234D09}" type="datetimeFigureOut">
              <a:rPr lang="en-US" smtClean="0"/>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E8E606-E1C0-482E-B3A1-423802F8D406}" type="slidenum">
              <a:rPr lang="en-US" smtClean="0"/>
              <a:t>‹#›</a:t>
            </a:fld>
            <a:endParaRPr lang="en-US"/>
          </a:p>
        </p:txBody>
      </p:sp>
    </p:spTree>
    <p:extLst>
      <p:ext uri="{BB962C8B-B14F-4D97-AF65-F5344CB8AC3E}">
        <p14:creationId xmlns:p14="http://schemas.microsoft.com/office/powerpoint/2010/main" val="3256295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5CFFB6-44D0-4636-BF8F-E87A2D234D09}" type="datetimeFigureOut">
              <a:rPr lang="en-US" smtClean="0"/>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E8E606-E1C0-482E-B3A1-423802F8D406}" type="slidenum">
              <a:rPr lang="en-US" smtClean="0"/>
              <a:t>‹#›</a:t>
            </a:fld>
            <a:endParaRPr lang="en-US"/>
          </a:p>
        </p:txBody>
      </p:sp>
    </p:spTree>
    <p:extLst>
      <p:ext uri="{BB962C8B-B14F-4D97-AF65-F5344CB8AC3E}">
        <p14:creationId xmlns:p14="http://schemas.microsoft.com/office/powerpoint/2010/main" val="1471425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5CFFB6-44D0-4636-BF8F-E87A2D234D09}" type="datetimeFigureOut">
              <a:rPr lang="en-US" smtClean="0"/>
              <a:t>10/19/2017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E8E606-E1C0-482E-B3A1-423802F8D406}" type="slidenum">
              <a:rPr lang="en-US" smtClean="0"/>
              <a:t>‹#›</a:t>
            </a:fld>
            <a:endParaRPr lang="en-US"/>
          </a:p>
        </p:txBody>
      </p:sp>
    </p:spTree>
    <p:extLst>
      <p:ext uri="{BB962C8B-B14F-4D97-AF65-F5344CB8AC3E}">
        <p14:creationId xmlns:p14="http://schemas.microsoft.com/office/powerpoint/2010/main" val="29197806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CBE1851-2230-47A9-B000-CE9046EA61B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233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23B93832-6514-44F4-849B-5EE2C8A2337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5A5BF1E-52AB-4CE4-93B5-124DA00BC1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221580"/>
            <a:ext cx="5459470" cy="2415815"/>
          </a:xfrm>
          <a:prstGeom prst="rect">
            <a:avLst/>
          </a:prstGeom>
        </p:spPr>
      </p:pic>
      <p:sp>
        <p:nvSpPr>
          <p:cNvPr id="2" name="Title 1"/>
          <p:cNvSpPr>
            <a:spLocks noGrp="1"/>
          </p:cNvSpPr>
          <p:nvPr>
            <p:ph type="ctrTitle"/>
          </p:nvPr>
        </p:nvSpPr>
        <p:spPr>
          <a:xfrm>
            <a:off x="634276" y="803705"/>
            <a:ext cx="4208656" cy="3034857"/>
          </a:xfrm>
        </p:spPr>
        <p:txBody>
          <a:bodyPr anchor="b">
            <a:normAutofit/>
          </a:bodyPr>
          <a:lstStyle/>
          <a:p>
            <a:pPr algn="r"/>
            <a:r>
              <a:rPr lang="en-US" sz="5400">
                <a:solidFill>
                  <a:srgbClr val="FFFFFF"/>
                </a:solidFill>
              </a:rPr>
              <a:t>U.S.VETS Career Network</a:t>
            </a:r>
          </a:p>
        </p:txBody>
      </p:sp>
      <p:sp>
        <p:nvSpPr>
          <p:cNvPr id="3" name="Subtitle 2"/>
          <p:cNvSpPr>
            <a:spLocks noGrp="1"/>
          </p:cNvSpPr>
          <p:nvPr>
            <p:ph type="subTitle" idx="1"/>
          </p:nvPr>
        </p:nvSpPr>
        <p:spPr>
          <a:xfrm>
            <a:off x="638921" y="4013165"/>
            <a:ext cx="4204012" cy="2205732"/>
          </a:xfrm>
        </p:spPr>
        <p:txBody>
          <a:bodyPr anchor="t">
            <a:normAutofit/>
          </a:bodyPr>
          <a:lstStyle/>
          <a:p>
            <a:pPr algn="r"/>
            <a:r>
              <a:rPr lang="en-US" sz="1800" b="1">
                <a:solidFill>
                  <a:srgbClr val="FFFFFF"/>
                </a:solidFill>
              </a:rPr>
              <a:t>LinkedIn Building 101</a:t>
            </a:r>
          </a:p>
          <a:p>
            <a:pPr algn="r"/>
            <a:endParaRPr lang="en-US" sz="1800">
              <a:solidFill>
                <a:srgbClr val="FFFFFF"/>
              </a:solidFill>
            </a:endParaRPr>
          </a:p>
          <a:p>
            <a:pPr algn="r"/>
            <a:r>
              <a:rPr lang="en-US" sz="1800">
                <a:solidFill>
                  <a:srgbClr val="FFFFFF"/>
                </a:solidFill>
              </a:rPr>
              <a:t>This tutorial will assist you in understanding the basic fundamentals of a LinkedIn, and give you a brief overview on how to build a new LinkedIn profile or strengthen your existing profile</a:t>
            </a:r>
          </a:p>
        </p:txBody>
      </p:sp>
    </p:spTree>
    <p:extLst>
      <p:ext uri="{BB962C8B-B14F-4D97-AF65-F5344CB8AC3E}">
        <p14:creationId xmlns:p14="http://schemas.microsoft.com/office/powerpoint/2010/main" val="1807828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66336" y="2219520"/>
            <a:ext cx="5181600" cy="4351338"/>
          </a:xfrm>
        </p:spPr>
        <p:txBody>
          <a:bodyPr>
            <a:normAutofit lnSpcReduction="10000"/>
          </a:bodyPr>
          <a:lstStyle/>
          <a:p>
            <a:r>
              <a:rPr lang="en-US" sz="2200" dirty="0"/>
              <a:t>Premium accounts ($29.99/month) on LinkedIn are beneficial for many reasons:</a:t>
            </a:r>
          </a:p>
          <a:p>
            <a:r>
              <a:rPr lang="en-US" sz="2200" dirty="0"/>
              <a:t>You can </a:t>
            </a:r>
            <a:r>
              <a:rPr lang="en-US" sz="2200" b="1" dirty="0"/>
              <a:t>directly InMail</a:t>
            </a:r>
            <a:r>
              <a:rPr lang="en-US" sz="2200" dirty="0"/>
              <a:t> recruiters and hiring managers without having to be  connected first. </a:t>
            </a:r>
          </a:p>
          <a:p>
            <a:r>
              <a:rPr lang="en-US" sz="2200" dirty="0"/>
              <a:t>Your profile immediately gets put to the </a:t>
            </a:r>
            <a:r>
              <a:rPr lang="en-US" sz="2200" b="1" dirty="0"/>
              <a:t>top of the list </a:t>
            </a:r>
            <a:r>
              <a:rPr lang="en-US" sz="2200" dirty="0"/>
              <a:t>on any applications you put in through LinkedIn.</a:t>
            </a:r>
          </a:p>
          <a:p>
            <a:r>
              <a:rPr lang="en-US" sz="2200" dirty="0"/>
              <a:t>Your profile becomes </a:t>
            </a:r>
            <a:r>
              <a:rPr lang="en-US" sz="2200" b="1" dirty="0"/>
              <a:t>more visible </a:t>
            </a:r>
            <a:r>
              <a:rPr lang="en-US" sz="2200" dirty="0"/>
              <a:t>to searches associated with your position title. </a:t>
            </a:r>
          </a:p>
          <a:p>
            <a:r>
              <a:rPr lang="en-US" sz="2200" dirty="0"/>
              <a:t>You can see how </a:t>
            </a:r>
            <a:r>
              <a:rPr lang="en-US" sz="2200" b="1" dirty="0"/>
              <a:t>you “stack up” against the competition</a:t>
            </a:r>
            <a:r>
              <a:rPr lang="en-US" sz="2200" dirty="0"/>
              <a:t> on your applications.</a:t>
            </a:r>
          </a:p>
          <a:p>
            <a:endParaRPr lang="en-US" sz="2200" dirty="0"/>
          </a:p>
          <a:p>
            <a:endParaRPr lang="en-US" dirty="0"/>
          </a:p>
          <a:p>
            <a:endParaRPr lang="en-US" dirty="0"/>
          </a:p>
        </p:txBody>
      </p:sp>
      <p:sp>
        <p:nvSpPr>
          <p:cNvPr id="9" name="Content Placeholder 8"/>
          <p:cNvSpPr>
            <a:spLocks noGrp="1"/>
          </p:cNvSpPr>
          <p:nvPr>
            <p:ph sz="half" idx="2"/>
          </p:nvPr>
        </p:nvSpPr>
        <p:spPr>
          <a:xfrm>
            <a:off x="6047936" y="2219520"/>
            <a:ext cx="5181600" cy="4351338"/>
          </a:xfrm>
        </p:spPr>
        <p:txBody>
          <a:bodyPr>
            <a:normAutofit lnSpcReduction="10000"/>
          </a:bodyPr>
          <a:lstStyle/>
          <a:p>
            <a:r>
              <a:rPr lang="en-US" sz="2200" dirty="0"/>
              <a:t>Premium allows you to see </a:t>
            </a:r>
            <a:r>
              <a:rPr lang="en-US" sz="2200" b="1" dirty="0"/>
              <a:t>the company growth </a:t>
            </a:r>
            <a:r>
              <a:rPr lang="en-US" sz="2200" dirty="0"/>
              <a:t>and the connections you know who already work there.</a:t>
            </a:r>
          </a:p>
          <a:p>
            <a:endParaRPr lang="en-US" sz="2200" dirty="0"/>
          </a:p>
          <a:p>
            <a:r>
              <a:rPr lang="en-US" sz="2200" dirty="0"/>
              <a:t>Did you know that Veterans can have a year of LinkedIn premium for </a:t>
            </a:r>
            <a:r>
              <a:rPr lang="en-US" sz="2200" b="1" dirty="0"/>
              <a:t>free</a:t>
            </a:r>
            <a:r>
              <a:rPr lang="en-US" sz="2200" dirty="0"/>
              <a:t>? </a:t>
            </a:r>
          </a:p>
          <a:p>
            <a:pPr lvl="1"/>
            <a:r>
              <a:rPr lang="en-US" sz="2200" dirty="0"/>
              <a:t>Get the most out of your experience with a premium account.</a:t>
            </a:r>
          </a:p>
          <a:p>
            <a:pPr lvl="1"/>
            <a:r>
              <a:rPr lang="en-US" sz="2200" dirty="0"/>
              <a:t>It is an investment in your future, and can lead to a job offer!</a:t>
            </a:r>
          </a:p>
          <a:p>
            <a:r>
              <a:rPr lang="en-US" sz="2200" dirty="0"/>
              <a:t>For information regarding a premium account speak with your assigned Business Development Associate. </a:t>
            </a:r>
          </a:p>
          <a:p>
            <a:endParaRPr lang="en-US" dirty="0"/>
          </a:p>
        </p:txBody>
      </p:sp>
      <p:pic>
        <p:nvPicPr>
          <p:cNvPr id="5" name="Picture 4"/>
          <p:cNvPicPr>
            <a:picLocks noChangeAspect="1"/>
          </p:cNvPicPr>
          <p:nvPr/>
        </p:nvPicPr>
        <p:blipFill>
          <a:blip r:embed="rId2"/>
          <a:stretch>
            <a:fillRect/>
          </a:stretch>
        </p:blipFill>
        <p:spPr>
          <a:xfrm>
            <a:off x="9986028" y="369398"/>
            <a:ext cx="2093652" cy="1187340"/>
          </a:xfrm>
          <a:prstGeom prst="rect">
            <a:avLst/>
          </a:prstGeom>
        </p:spPr>
      </p:pic>
      <p:sp>
        <p:nvSpPr>
          <p:cNvPr id="10" name="Title 1"/>
          <p:cNvSpPr>
            <a:spLocks noGrp="1"/>
          </p:cNvSpPr>
          <p:nvPr>
            <p:ph type="title"/>
          </p:nvPr>
        </p:nvSpPr>
        <p:spPr>
          <a:xfrm>
            <a:off x="2720073" y="860521"/>
            <a:ext cx="6463684" cy="1027608"/>
          </a:xfrm>
        </p:spPr>
        <p:txBody>
          <a:bodyPr>
            <a:normAutofit/>
          </a:bodyPr>
          <a:lstStyle/>
          <a:p>
            <a:r>
              <a:rPr lang="en-US" sz="4000" b="1" dirty="0"/>
              <a:t>Investing in LinkedIn Premium</a:t>
            </a:r>
          </a:p>
        </p:txBody>
      </p:sp>
      <p:pic>
        <p:nvPicPr>
          <p:cNvPr id="8" name="Picture 7">
            <a:extLst>
              <a:ext uri="{FF2B5EF4-FFF2-40B4-BE49-F238E27FC236}">
                <a16:creationId xmlns:a16="http://schemas.microsoft.com/office/drawing/2014/main" id="{25285ACC-BB32-4054-BEAC-01EE7DC237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164238" cy="957836"/>
          </a:xfrm>
          <a:prstGeom prst="rect">
            <a:avLst/>
          </a:prstGeom>
        </p:spPr>
      </p:pic>
    </p:spTree>
    <p:extLst>
      <p:ext uri="{BB962C8B-B14F-4D97-AF65-F5344CB8AC3E}">
        <p14:creationId xmlns:p14="http://schemas.microsoft.com/office/powerpoint/2010/main" val="186104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ACBE1851-2230-47A9-B000-CE9046EA61B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233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23B93832-6514-44F4-849B-5EE2C8A2337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2A381FC-7814-4C0D-92C5-46063A92C7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221580"/>
            <a:ext cx="5459470" cy="2415815"/>
          </a:xfrm>
          <a:prstGeom prst="rect">
            <a:avLst/>
          </a:prstGeom>
        </p:spPr>
      </p:pic>
      <p:sp>
        <p:nvSpPr>
          <p:cNvPr id="2" name="Title 1"/>
          <p:cNvSpPr>
            <a:spLocks noGrp="1"/>
          </p:cNvSpPr>
          <p:nvPr>
            <p:ph type="ctrTitle"/>
          </p:nvPr>
        </p:nvSpPr>
        <p:spPr>
          <a:xfrm>
            <a:off x="634276" y="803705"/>
            <a:ext cx="4208656" cy="3034857"/>
          </a:xfrm>
        </p:spPr>
        <p:txBody>
          <a:bodyPr anchor="b">
            <a:normAutofit/>
          </a:bodyPr>
          <a:lstStyle/>
          <a:p>
            <a:pPr algn="r"/>
            <a:r>
              <a:rPr lang="en-US" sz="5400">
                <a:solidFill>
                  <a:srgbClr val="FFFFFF"/>
                </a:solidFill>
              </a:rPr>
              <a:t>U.S.VETS Career Network</a:t>
            </a:r>
          </a:p>
        </p:txBody>
      </p:sp>
      <p:sp>
        <p:nvSpPr>
          <p:cNvPr id="3" name="Subtitle 2"/>
          <p:cNvSpPr>
            <a:spLocks noGrp="1"/>
          </p:cNvSpPr>
          <p:nvPr>
            <p:ph type="subTitle" idx="1"/>
          </p:nvPr>
        </p:nvSpPr>
        <p:spPr>
          <a:xfrm>
            <a:off x="638921" y="4013165"/>
            <a:ext cx="4204012" cy="2205732"/>
          </a:xfrm>
        </p:spPr>
        <p:txBody>
          <a:bodyPr anchor="t">
            <a:normAutofit/>
          </a:bodyPr>
          <a:lstStyle/>
          <a:p>
            <a:pPr algn="r"/>
            <a:r>
              <a:rPr lang="en-US" sz="1800" b="1">
                <a:solidFill>
                  <a:srgbClr val="FFFFFF"/>
                </a:solidFill>
              </a:rPr>
              <a:t>LinkedIn Building 101</a:t>
            </a:r>
          </a:p>
          <a:p>
            <a:pPr algn="r"/>
            <a:endParaRPr lang="en-US" sz="1800">
              <a:solidFill>
                <a:srgbClr val="FFFFFF"/>
              </a:solidFill>
            </a:endParaRPr>
          </a:p>
          <a:p>
            <a:pPr algn="r"/>
            <a:r>
              <a:rPr lang="en-US" sz="1800">
                <a:solidFill>
                  <a:srgbClr val="FFFFFF"/>
                </a:solidFill>
              </a:rPr>
              <a:t>We hope this assisted you in building a strong LinkedIn! For more in-depth assistance, contact your Career Counselor and schedule a resume editing appointment </a:t>
            </a:r>
          </a:p>
        </p:txBody>
      </p:sp>
    </p:spTree>
    <p:extLst>
      <p:ext uri="{BB962C8B-B14F-4D97-AF65-F5344CB8AC3E}">
        <p14:creationId xmlns:p14="http://schemas.microsoft.com/office/powerpoint/2010/main" val="87666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9002" y="973471"/>
            <a:ext cx="8333996" cy="1325563"/>
          </a:xfrm>
        </p:spPr>
        <p:txBody>
          <a:bodyPr>
            <a:normAutofit/>
          </a:bodyPr>
          <a:lstStyle/>
          <a:p>
            <a:pPr algn="ctr"/>
            <a:r>
              <a:rPr lang="en-US" sz="4000" b="1" dirty="0"/>
              <a:t>Why is a LinkedIn Profile Important?</a:t>
            </a:r>
          </a:p>
        </p:txBody>
      </p:sp>
      <p:sp>
        <p:nvSpPr>
          <p:cNvPr id="3" name="Content Placeholder 2"/>
          <p:cNvSpPr>
            <a:spLocks noGrp="1"/>
          </p:cNvSpPr>
          <p:nvPr>
            <p:ph idx="1"/>
          </p:nvPr>
        </p:nvSpPr>
        <p:spPr>
          <a:xfrm>
            <a:off x="838200" y="1825625"/>
            <a:ext cx="10515600" cy="4575175"/>
          </a:xfrm>
        </p:spPr>
        <p:txBody>
          <a:bodyPr>
            <a:normAutofit fontScale="92500" lnSpcReduction="10000"/>
          </a:bodyPr>
          <a:lstStyle/>
          <a:p>
            <a:endParaRPr lang="en-US" dirty="0"/>
          </a:p>
          <a:p>
            <a:pPr marL="0" indent="0">
              <a:buNone/>
            </a:pPr>
            <a:endParaRPr lang="en-US" dirty="0"/>
          </a:p>
          <a:p>
            <a:r>
              <a:rPr lang="en-US" dirty="0"/>
              <a:t>A LinkedIn is a great way to identify who are you are and what you have done, outside of a basic resume format:</a:t>
            </a:r>
          </a:p>
          <a:p>
            <a:pPr lvl="1"/>
            <a:r>
              <a:rPr lang="en-US" dirty="0"/>
              <a:t>It shows </a:t>
            </a:r>
            <a:r>
              <a:rPr lang="en-US" b="1" i="1" dirty="0"/>
              <a:t>additional experience </a:t>
            </a:r>
            <a:r>
              <a:rPr lang="en-US" dirty="0"/>
              <a:t>that you may not have been able to fit on your resume </a:t>
            </a:r>
          </a:p>
          <a:p>
            <a:pPr lvl="1"/>
            <a:r>
              <a:rPr lang="en-US" dirty="0"/>
              <a:t>It allows you to </a:t>
            </a:r>
            <a:r>
              <a:rPr lang="en-US" b="1" i="1" dirty="0"/>
              <a:t>upload </a:t>
            </a:r>
            <a:r>
              <a:rPr lang="en-US" dirty="0"/>
              <a:t>media, projects, or articles related to your work</a:t>
            </a:r>
          </a:p>
          <a:p>
            <a:pPr lvl="1"/>
            <a:r>
              <a:rPr lang="en-US" dirty="0"/>
              <a:t>It shows your </a:t>
            </a:r>
            <a:r>
              <a:rPr lang="en-US" b="1" i="1" dirty="0"/>
              <a:t>network </a:t>
            </a:r>
            <a:r>
              <a:rPr lang="en-US" dirty="0"/>
              <a:t>or other processionals you associate with, which can help if giving you credit as a expertise in your field</a:t>
            </a:r>
          </a:p>
          <a:p>
            <a:pPr lvl="1"/>
            <a:r>
              <a:rPr lang="en-US" dirty="0"/>
              <a:t>It shows your</a:t>
            </a:r>
            <a:r>
              <a:rPr lang="en-US" b="1" i="1" dirty="0"/>
              <a:t> endorsements</a:t>
            </a:r>
            <a:r>
              <a:rPr lang="en-US" dirty="0"/>
              <a:t>, which illustrates what people in your network vouch for amongst the skills you state in your resume and on your profile </a:t>
            </a:r>
          </a:p>
          <a:p>
            <a:pPr lvl="1"/>
            <a:r>
              <a:rPr lang="en-US" dirty="0"/>
              <a:t>It shows </a:t>
            </a:r>
            <a:r>
              <a:rPr lang="en-US" b="1" i="1" dirty="0"/>
              <a:t>recommendations </a:t>
            </a:r>
            <a:r>
              <a:rPr lang="en-US" dirty="0"/>
              <a:t>which is written testimonials from your network, a huge bonus to employers</a:t>
            </a:r>
            <a:endParaRPr lang="en-US" b="1" i="1" dirty="0"/>
          </a:p>
          <a:p>
            <a:pPr lvl="1"/>
            <a:endParaRPr lang="en-US" dirty="0"/>
          </a:p>
          <a:p>
            <a:pPr lvl="1"/>
            <a:endParaRPr lang="en-US" b="1" i="1" dirty="0"/>
          </a:p>
        </p:txBody>
      </p:sp>
      <p:sp>
        <p:nvSpPr>
          <p:cNvPr id="4" name="Subtitle 2"/>
          <p:cNvSpPr txBox="1">
            <a:spLocks/>
          </p:cNvSpPr>
          <p:nvPr/>
        </p:nvSpPr>
        <p:spPr>
          <a:xfrm>
            <a:off x="838200" y="1825625"/>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r>
              <a:rPr lang="en-US" dirty="0"/>
              <a:t>Linked-in is a professional social networking website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6862" y="-864213"/>
            <a:ext cx="8122276" cy="3295769"/>
          </a:xfrm>
          <a:prstGeom prst="rect">
            <a:avLst/>
          </a:prstGeom>
        </p:spPr>
      </p:pic>
      <p:pic>
        <p:nvPicPr>
          <p:cNvPr id="8" name="Picture 7">
            <a:extLst>
              <a:ext uri="{FF2B5EF4-FFF2-40B4-BE49-F238E27FC236}">
                <a16:creationId xmlns:a16="http://schemas.microsoft.com/office/drawing/2014/main" id="{CC795A28-EC90-4DED-8623-598ED999A0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36"/>
            <a:ext cx="2100809" cy="929608"/>
          </a:xfrm>
          <a:prstGeom prst="rect">
            <a:avLst/>
          </a:prstGeom>
        </p:spPr>
      </p:pic>
    </p:spTree>
    <p:extLst>
      <p:ext uri="{BB962C8B-B14F-4D97-AF65-F5344CB8AC3E}">
        <p14:creationId xmlns:p14="http://schemas.microsoft.com/office/powerpoint/2010/main" val="194407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66C2A4BF-7070-45E1-A744-3876A1B805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218" y="0"/>
            <a:ext cx="2164238" cy="957836"/>
          </a:xfrm>
          <a:prstGeom prst="rect">
            <a:avLst/>
          </a:prstGeom>
        </p:spPr>
      </p:pic>
      <p:sp>
        <p:nvSpPr>
          <p:cNvPr id="2" name="Title 1"/>
          <p:cNvSpPr>
            <a:spLocks noGrp="1"/>
          </p:cNvSpPr>
          <p:nvPr>
            <p:ph type="title"/>
          </p:nvPr>
        </p:nvSpPr>
        <p:spPr>
          <a:xfrm>
            <a:off x="1020264" y="295054"/>
            <a:ext cx="10515600" cy="1325563"/>
          </a:xfrm>
        </p:spPr>
        <p:txBody>
          <a:bodyPr vert="horz" lIns="91440" tIns="45720" rIns="91440" bIns="45720" rtlCol="0" anchor="ctr">
            <a:noAutofit/>
          </a:bodyPr>
          <a:lstStyle/>
          <a:p>
            <a:br>
              <a:rPr lang="en-US" sz="4000" kern="1200" dirty="0">
                <a:solidFill>
                  <a:schemeClr val="tx1"/>
                </a:solidFill>
                <a:latin typeface="+mj-lt"/>
                <a:ea typeface="+mj-ea"/>
                <a:cs typeface="+mj-cs"/>
              </a:rPr>
            </a:br>
            <a:br>
              <a:rPr lang="en-US" sz="4000" b="1" kern="1200" dirty="0">
                <a:solidFill>
                  <a:schemeClr val="tx1"/>
                </a:solidFill>
                <a:latin typeface="+mj-lt"/>
                <a:ea typeface="+mj-ea"/>
                <a:cs typeface="+mj-cs"/>
              </a:rPr>
            </a:br>
            <a:r>
              <a:rPr lang="en-US" sz="4000" b="1" kern="1200" dirty="0">
                <a:solidFill>
                  <a:schemeClr val="tx1"/>
                </a:solidFill>
                <a:latin typeface="+mj-lt"/>
                <a:ea typeface="+mj-ea"/>
                <a:cs typeface="+mj-cs"/>
              </a:rPr>
              <a:t>Setting up your profile: First logging in</a:t>
            </a:r>
          </a:p>
        </p:txBody>
      </p:sp>
      <p:graphicFrame>
        <p:nvGraphicFramePr>
          <p:cNvPr id="24" name="TextBox 6"/>
          <p:cNvGraphicFramePr/>
          <p:nvPr>
            <p:extLst>
              <p:ext uri="{D42A27DB-BD31-4B8C-83A1-F6EECF244321}">
                <p14:modId xmlns:p14="http://schemas.microsoft.com/office/powerpoint/2010/main" val="407566271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861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a:t>                                 </a:t>
            </a:r>
          </a:p>
          <a:p>
            <a:endParaRPr lang="en-US" dirty="0"/>
          </a:p>
        </p:txBody>
      </p:sp>
      <p:sp>
        <p:nvSpPr>
          <p:cNvPr id="5" name="Text Placeholder 4"/>
          <p:cNvSpPr>
            <a:spLocks noGrp="1"/>
          </p:cNvSpPr>
          <p:nvPr>
            <p:ph type="body" sz="half" idx="2"/>
          </p:nvPr>
        </p:nvSpPr>
        <p:spPr>
          <a:xfrm>
            <a:off x="433801" y="2166425"/>
            <a:ext cx="4659483" cy="4813135"/>
          </a:xfrm>
        </p:spPr>
        <p:txBody>
          <a:bodyPr>
            <a:noAutofit/>
          </a:bodyPr>
          <a:lstStyle/>
          <a:p>
            <a:pPr marL="342900" indent="-342900">
              <a:buFont typeface="Arial" panose="020B0604020202020204" pitchFamily="34" charset="0"/>
              <a:buChar char="•"/>
            </a:pPr>
            <a:r>
              <a:rPr lang="en-US" sz="2200" dirty="0"/>
              <a:t>LinkedIn is a website dedicated to networking and advertising yourself as a professional in your industry, so consider LinkedIn your online portfolio. </a:t>
            </a:r>
          </a:p>
          <a:p>
            <a:pPr marL="342900" indent="-342900">
              <a:buFont typeface="Arial" panose="020B0604020202020204" pitchFamily="34" charset="0"/>
              <a:buChar char="•"/>
            </a:pPr>
            <a:r>
              <a:rPr lang="en-US" sz="2200" dirty="0"/>
              <a:t>Navigate yourself to the profile section of the website and the LinkedIn tutorial will walk you through the website features step by step to set up your account. </a:t>
            </a:r>
          </a:p>
          <a:p>
            <a:pPr marL="342900" indent="-342900">
              <a:buFont typeface="Arial" panose="020B0604020202020204" pitchFamily="34" charset="0"/>
              <a:buChar char="•"/>
            </a:pPr>
            <a:r>
              <a:rPr lang="en-US" sz="2200" dirty="0"/>
              <a:t>You will see many areas that you can add information that you could not on a  traditional resume</a:t>
            </a:r>
          </a:p>
        </p:txBody>
      </p:sp>
      <p:pic>
        <p:nvPicPr>
          <p:cNvPr id="4" name="Picture 3"/>
          <p:cNvPicPr>
            <a:picLocks noChangeAspect="1"/>
          </p:cNvPicPr>
          <p:nvPr/>
        </p:nvPicPr>
        <p:blipFill>
          <a:blip r:embed="rId2"/>
          <a:stretch>
            <a:fillRect/>
          </a:stretch>
        </p:blipFill>
        <p:spPr>
          <a:xfrm>
            <a:off x="5245535" y="2343350"/>
            <a:ext cx="6403321" cy="3760496"/>
          </a:xfrm>
          <a:prstGeom prst="rect">
            <a:avLst/>
          </a:prstGeom>
        </p:spPr>
      </p:pic>
      <p:sp>
        <p:nvSpPr>
          <p:cNvPr id="8" name="Title 1"/>
          <p:cNvSpPr>
            <a:spLocks noGrp="1"/>
          </p:cNvSpPr>
          <p:nvPr>
            <p:ph type="title"/>
          </p:nvPr>
        </p:nvSpPr>
        <p:spPr>
          <a:xfrm>
            <a:off x="2885043" y="232941"/>
            <a:ext cx="7320697" cy="1690688"/>
          </a:xfrm>
        </p:spPr>
        <p:txBody>
          <a:bodyPr>
            <a:noAutofit/>
          </a:bodyPr>
          <a:lstStyle/>
          <a:p>
            <a:br>
              <a:rPr lang="en-US" sz="4400" b="1" dirty="0"/>
            </a:br>
            <a:br>
              <a:rPr lang="en-US" sz="4400" b="1" dirty="0"/>
            </a:br>
            <a:r>
              <a:rPr lang="en-US" sz="4000" b="1" dirty="0"/>
              <a:t>Setting up your profile: Tutorial</a:t>
            </a:r>
          </a:p>
        </p:txBody>
      </p:sp>
      <p:pic>
        <p:nvPicPr>
          <p:cNvPr id="10" name="Picture 9">
            <a:extLst>
              <a:ext uri="{FF2B5EF4-FFF2-40B4-BE49-F238E27FC236}">
                <a16:creationId xmlns:a16="http://schemas.microsoft.com/office/drawing/2014/main" id="{21EA1306-B830-4416-9DC5-BC8AFB3219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36"/>
            <a:ext cx="2100809" cy="929608"/>
          </a:xfrm>
          <a:prstGeom prst="rect">
            <a:avLst/>
          </a:prstGeom>
        </p:spPr>
      </p:pic>
    </p:spTree>
    <p:extLst>
      <p:ext uri="{BB962C8B-B14F-4D97-AF65-F5344CB8AC3E}">
        <p14:creationId xmlns:p14="http://schemas.microsoft.com/office/powerpoint/2010/main" val="1273002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62" name="Freeform 3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691641"/>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5" name="Picture 14"/>
          <p:cNvPicPr>
            <a:picLocks noChangeAspect="1"/>
          </p:cNvPicPr>
          <p:nvPr/>
        </p:nvPicPr>
        <p:blipFill rotWithShape="1">
          <a:blip r:embed="rId2"/>
          <a:srcRect t="10589" r="2" b="15015"/>
          <a:stretch/>
        </p:blipFill>
        <p:spPr>
          <a:xfrm>
            <a:off x="6719969" y="1732438"/>
            <a:ext cx="5188267" cy="2315961"/>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p:spPr>
      </p:pic>
      <p:sp>
        <p:nvSpPr>
          <p:cNvPr id="8" name="Text Placeholder 7"/>
          <p:cNvSpPr>
            <a:spLocks noGrp="1"/>
          </p:cNvSpPr>
          <p:nvPr>
            <p:ph type="body" sz="half" idx="2"/>
          </p:nvPr>
        </p:nvSpPr>
        <p:spPr>
          <a:xfrm>
            <a:off x="336884" y="2015406"/>
            <a:ext cx="5599095" cy="4449562"/>
          </a:xfrm>
        </p:spPr>
        <p:txBody>
          <a:bodyPr vert="horz" lIns="91440" tIns="45720" rIns="91440" bIns="45720" rtlCol="0" anchor="t">
            <a:normAutofit/>
          </a:bodyPr>
          <a:lstStyle/>
          <a:p>
            <a:pPr marL="342900" indent="-228600">
              <a:buClr>
                <a:srgbClr val="4E6373"/>
              </a:buClr>
              <a:buFont typeface="Arial" panose="020B0604020202020204" pitchFamily="34" charset="0"/>
              <a:buChar char="•"/>
            </a:pPr>
            <a:r>
              <a:rPr lang="en-US" sz="2200" dirty="0">
                <a:solidFill>
                  <a:schemeClr val="bg1"/>
                </a:solidFill>
              </a:rPr>
              <a:t>Here you can begin by adding various details of your professional life such as your work history. </a:t>
            </a:r>
          </a:p>
          <a:p>
            <a:pPr marL="342900" indent="-228600">
              <a:buClr>
                <a:srgbClr val="4E6373"/>
              </a:buClr>
              <a:buFont typeface="Arial" panose="020B0604020202020204" pitchFamily="34" charset="0"/>
              <a:buChar char="•"/>
            </a:pPr>
            <a:r>
              <a:rPr lang="en-US" sz="2200" dirty="0">
                <a:solidFill>
                  <a:schemeClr val="bg1"/>
                </a:solidFill>
              </a:rPr>
              <a:t>Your work history should be added chronologically or in the same format your professional resume appears.  </a:t>
            </a:r>
          </a:p>
          <a:p>
            <a:pPr marL="342900" indent="-228600">
              <a:buClr>
                <a:srgbClr val="4E6373"/>
              </a:buClr>
              <a:buFont typeface="Arial" panose="020B0604020202020204" pitchFamily="34" charset="0"/>
              <a:buChar char="•"/>
            </a:pPr>
            <a:r>
              <a:rPr lang="en-US" sz="2200" dirty="0">
                <a:solidFill>
                  <a:schemeClr val="bg1"/>
                </a:solidFill>
              </a:rPr>
              <a:t>You can begin by adding the information directly  from your resume, but you can add so much more! </a:t>
            </a:r>
          </a:p>
          <a:p>
            <a:pPr marL="342900" indent="-228600">
              <a:buClr>
                <a:srgbClr val="4E6373"/>
              </a:buClr>
              <a:buFont typeface="Arial" panose="020B0604020202020204" pitchFamily="34" charset="0"/>
              <a:buChar char="•"/>
            </a:pPr>
            <a:r>
              <a:rPr lang="en-US" sz="2200" dirty="0">
                <a:solidFill>
                  <a:schemeClr val="bg1"/>
                </a:solidFill>
              </a:rPr>
              <a:t>LinkedIn allows you more freedom and space to go into detail, </a:t>
            </a:r>
            <a:r>
              <a:rPr lang="en-US" sz="2200" b="1" dirty="0">
                <a:solidFill>
                  <a:schemeClr val="bg1"/>
                </a:solidFill>
              </a:rPr>
              <a:t>add media, and upload projects you have worked on.</a:t>
            </a:r>
          </a:p>
          <a:p>
            <a:pPr indent="-228600">
              <a:buClr>
                <a:srgbClr val="4E6373"/>
              </a:buClr>
              <a:buFont typeface="Arial" panose="020B0604020202020204" pitchFamily="34" charset="0"/>
              <a:buChar char="•"/>
            </a:pPr>
            <a:endParaRPr lang="en-US" sz="2000" dirty="0">
              <a:solidFill>
                <a:schemeClr val="bg1"/>
              </a:solidFill>
            </a:endParaRPr>
          </a:p>
        </p:txBody>
      </p:sp>
      <p:sp>
        <p:nvSpPr>
          <p:cNvPr id="9" name="Title 1"/>
          <p:cNvSpPr>
            <a:spLocks noGrp="1"/>
          </p:cNvSpPr>
          <p:nvPr>
            <p:ph type="title"/>
          </p:nvPr>
        </p:nvSpPr>
        <p:spPr>
          <a:xfrm>
            <a:off x="4315875" y="403174"/>
            <a:ext cx="8127917" cy="1042595"/>
          </a:xfrm>
        </p:spPr>
        <p:txBody>
          <a:bodyPr vert="horz" lIns="91440" tIns="45720" rIns="91440" bIns="45720" rtlCol="0" anchor="ctr">
            <a:normAutofit fontScale="90000"/>
          </a:bodyPr>
          <a:lstStyle/>
          <a:p>
            <a:br>
              <a:rPr lang="en-US" sz="2800" kern="1200" dirty="0">
                <a:solidFill>
                  <a:schemeClr val="tx1"/>
                </a:solidFill>
                <a:latin typeface="+mj-lt"/>
                <a:ea typeface="+mj-ea"/>
                <a:cs typeface="+mj-cs"/>
              </a:rPr>
            </a:br>
            <a:br>
              <a:rPr lang="en-US" sz="4900" b="1" kern="1200" dirty="0">
                <a:solidFill>
                  <a:schemeClr val="tx1"/>
                </a:solidFill>
                <a:latin typeface="+mj-lt"/>
                <a:ea typeface="+mj-ea"/>
                <a:cs typeface="+mj-cs"/>
              </a:rPr>
            </a:br>
            <a:r>
              <a:rPr lang="en-US" sz="4400" b="1" kern="1200" dirty="0">
                <a:solidFill>
                  <a:schemeClr val="tx1"/>
                </a:solidFill>
                <a:latin typeface="+mj-lt"/>
                <a:ea typeface="+mj-ea"/>
                <a:cs typeface="+mj-cs"/>
              </a:rPr>
              <a:t>Setting up your profile: Initial Content</a:t>
            </a: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r="15992" b="1"/>
          <a:stretch/>
        </p:blipFill>
        <p:spPr>
          <a:xfrm>
            <a:off x="5420655" y="4331368"/>
            <a:ext cx="6562798" cy="25351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p:spPr>
      </p:pic>
      <p:sp>
        <p:nvSpPr>
          <p:cNvPr id="2" name="Arrow: Down 1"/>
          <p:cNvSpPr/>
          <p:nvPr/>
        </p:nvSpPr>
        <p:spPr>
          <a:xfrm>
            <a:off x="9178275" y="3825088"/>
            <a:ext cx="561474" cy="142068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D54CC7C-B106-42C9-B99F-CDC866A37C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136"/>
            <a:ext cx="2100809" cy="929608"/>
          </a:xfrm>
          <a:prstGeom prst="rect">
            <a:avLst/>
          </a:prstGeom>
        </p:spPr>
      </p:pic>
    </p:spTree>
    <p:extLst>
      <p:ext uri="{BB962C8B-B14F-4D97-AF65-F5344CB8AC3E}">
        <p14:creationId xmlns:p14="http://schemas.microsoft.com/office/powerpoint/2010/main" val="4088259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2268" y="1974574"/>
            <a:ext cx="10515600" cy="4616140"/>
          </a:xfrm>
        </p:spPr>
        <p:txBody>
          <a:bodyPr>
            <a:normAutofit fontScale="92500" lnSpcReduction="10000"/>
          </a:bodyPr>
          <a:lstStyle/>
          <a:p>
            <a:r>
              <a:rPr lang="en-US" dirty="0"/>
              <a:t>Add a professional picture to make yourself easily recognizable, consider investing in </a:t>
            </a:r>
            <a:r>
              <a:rPr lang="en-US" b="1" dirty="0"/>
              <a:t>professional photographer </a:t>
            </a:r>
            <a:r>
              <a:rPr lang="en-US" dirty="0"/>
              <a:t>to keep your profile competitive with other candidate's.  </a:t>
            </a:r>
          </a:p>
          <a:p>
            <a:r>
              <a:rPr lang="en-US" dirty="0"/>
              <a:t>Add </a:t>
            </a:r>
            <a:r>
              <a:rPr lang="en-US" b="1" dirty="0"/>
              <a:t>volunteer experience </a:t>
            </a:r>
            <a:r>
              <a:rPr lang="en-US" dirty="0"/>
              <a:t>in your profile, explain in detail your role and duties in your volunteer work. </a:t>
            </a:r>
          </a:p>
          <a:p>
            <a:pPr lvl="1"/>
            <a:r>
              <a:rPr lang="en-US" dirty="0"/>
              <a:t>This cannot be always be explained in a resume, so it is important to elaborate on this work in your LinkedIn. </a:t>
            </a:r>
            <a:r>
              <a:rPr lang="en-US" b="1" dirty="0"/>
              <a:t>Employers always value volunteer and community engagement work</a:t>
            </a:r>
            <a:r>
              <a:rPr lang="en-US" dirty="0"/>
              <a:t>. </a:t>
            </a:r>
          </a:p>
          <a:p>
            <a:r>
              <a:rPr lang="en-US" dirty="0"/>
              <a:t>Add the </a:t>
            </a:r>
            <a:r>
              <a:rPr lang="en-US" b="1" dirty="0"/>
              <a:t>skills and experiences </a:t>
            </a:r>
            <a:r>
              <a:rPr lang="en-US" dirty="0"/>
              <a:t>you possess to better sell yourself, these can then be </a:t>
            </a:r>
            <a:r>
              <a:rPr lang="en-US" b="1" dirty="0"/>
              <a:t>endorsed</a:t>
            </a:r>
            <a:r>
              <a:rPr lang="en-US" dirty="0"/>
              <a:t> by your connections to give you an edge</a:t>
            </a:r>
          </a:p>
          <a:p>
            <a:pPr lvl="1"/>
            <a:r>
              <a:rPr lang="en-US" b="1" i="1" dirty="0"/>
              <a:t>Pro tip: </a:t>
            </a:r>
            <a:r>
              <a:rPr lang="en-US" dirty="0"/>
              <a:t>Skills that you put on your profile are inserted directly into job openings you apply to on LinkedIn, so a recruiter can see how many skills you have listed that match the skills required by the position.</a:t>
            </a:r>
          </a:p>
        </p:txBody>
      </p:sp>
      <p:sp>
        <p:nvSpPr>
          <p:cNvPr id="6" name="Title 1"/>
          <p:cNvSpPr>
            <a:spLocks noGrp="1"/>
          </p:cNvSpPr>
          <p:nvPr>
            <p:ph type="title"/>
          </p:nvPr>
        </p:nvSpPr>
        <p:spPr>
          <a:xfrm>
            <a:off x="2520367" y="469940"/>
            <a:ext cx="8685264" cy="369086"/>
          </a:xfrm>
        </p:spPr>
        <p:txBody>
          <a:bodyPr>
            <a:noAutofit/>
          </a:bodyPr>
          <a:lstStyle/>
          <a:p>
            <a:br>
              <a:rPr lang="en-US" dirty="0"/>
            </a:br>
            <a:br>
              <a:rPr lang="en-US" b="1" dirty="0"/>
            </a:br>
            <a:r>
              <a:rPr lang="en-US" sz="4000" b="1" dirty="0"/>
              <a:t>Setting up your profile: Extra Content</a:t>
            </a:r>
          </a:p>
        </p:txBody>
      </p:sp>
      <p:pic>
        <p:nvPicPr>
          <p:cNvPr id="5" name="Picture 4">
            <a:extLst>
              <a:ext uri="{FF2B5EF4-FFF2-40B4-BE49-F238E27FC236}">
                <a16:creationId xmlns:a16="http://schemas.microsoft.com/office/drawing/2014/main" id="{19800870-2087-468D-A655-700AE9F9A9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136"/>
            <a:ext cx="2100809" cy="929608"/>
          </a:xfrm>
          <a:prstGeom prst="rect">
            <a:avLst/>
          </a:prstGeom>
        </p:spPr>
      </p:pic>
    </p:spTree>
    <p:extLst>
      <p:ext uri="{BB962C8B-B14F-4D97-AF65-F5344CB8AC3E}">
        <p14:creationId xmlns:p14="http://schemas.microsoft.com/office/powerpoint/2010/main" val="1405092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3A4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632" y="803049"/>
            <a:ext cx="2470743" cy="2470743"/>
          </a:xfrm>
          <a:prstGeom prst="rect">
            <a:avLst/>
          </a:prstGeom>
          <a:effectLst/>
        </p:spPr>
      </p:pic>
      <p:sp>
        <p:nvSpPr>
          <p:cNvPr id="3" name="Content Placeholder 2"/>
          <p:cNvSpPr>
            <a:spLocks noGrp="1"/>
          </p:cNvSpPr>
          <p:nvPr>
            <p:ph idx="1"/>
          </p:nvPr>
        </p:nvSpPr>
        <p:spPr>
          <a:xfrm>
            <a:off x="5120640" y="803049"/>
            <a:ext cx="6702392" cy="4776079"/>
          </a:xfrm>
        </p:spPr>
        <p:txBody>
          <a:bodyPr>
            <a:noAutofit/>
          </a:bodyPr>
          <a:lstStyle/>
          <a:p>
            <a:r>
              <a:rPr lang="en-US" sz="2200" dirty="0"/>
              <a:t>You can add </a:t>
            </a:r>
            <a:r>
              <a:rPr lang="en-US" sz="2200" b="1" dirty="0"/>
              <a:t>courses</a:t>
            </a:r>
            <a:r>
              <a:rPr lang="en-US" sz="2200" dirty="0"/>
              <a:t> that pertain to your career as further examples that have helped you excel, on your profile.</a:t>
            </a:r>
          </a:p>
          <a:p>
            <a:pPr lvl="1"/>
            <a:r>
              <a:rPr lang="en-US" sz="2000" b="1" i="1" dirty="0"/>
              <a:t>Pro tip: </a:t>
            </a:r>
            <a:r>
              <a:rPr lang="en-US" sz="2000" dirty="0"/>
              <a:t>Did you know LinkedIn offers courses directly through the website? You can get certified in different areas just by taking web courses offered on LinkedIn! Then add these to your profile, and become more marketable. </a:t>
            </a:r>
          </a:p>
          <a:p>
            <a:r>
              <a:rPr lang="en-US" sz="2200" dirty="0"/>
              <a:t>Additional details can be your </a:t>
            </a:r>
            <a:r>
              <a:rPr lang="en-US" sz="2200" b="1" dirty="0"/>
              <a:t>interests, </a:t>
            </a:r>
            <a:r>
              <a:rPr lang="en-US" sz="2200" dirty="0"/>
              <a:t>add areas you have passion outside if your work, employers look at these as well to see if you will be a good culture fit for their company. </a:t>
            </a:r>
          </a:p>
          <a:p>
            <a:r>
              <a:rPr lang="en-US" sz="2200" dirty="0"/>
              <a:t>You also add contact information to advise how LinkedIn professionals can contact you. Very important if you are seeking new opportunities. </a:t>
            </a:r>
          </a:p>
          <a:p>
            <a:pPr lvl="1"/>
            <a:r>
              <a:rPr lang="en-US" sz="2200" dirty="0"/>
              <a:t>Put your professional email address, as well as an updated number</a:t>
            </a:r>
          </a:p>
          <a:p>
            <a:pPr lvl="1"/>
            <a:r>
              <a:rPr lang="en-US" sz="2200" dirty="0"/>
              <a:t>Ensure you have a voicemail that is professional</a:t>
            </a:r>
          </a:p>
        </p:txBody>
      </p:sp>
      <p:sp>
        <p:nvSpPr>
          <p:cNvPr id="7" name="Title 1"/>
          <p:cNvSpPr>
            <a:spLocks noGrp="1"/>
          </p:cNvSpPr>
          <p:nvPr>
            <p:ph type="title"/>
          </p:nvPr>
        </p:nvSpPr>
        <p:spPr>
          <a:xfrm>
            <a:off x="5250050" y="-504014"/>
            <a:ext cx="6422849" cy="1307063"/>
          </a:xfrm>
        </p:spPr>
        <p:txBody>
          <a:bodyPr>
            <a:normAutofit fontScale="90000"/>
          </a:bodyPr>
          <a:lstStyle/>
          <a:p>
            <a:pPr algn="ctr"/>
            <a:br>
              <a:rPr lang="en-US" sz="3100" b="1" dirty="0"/>
            </a:br>
            <a:br>
              <a:rPr lang="en-US" sz="3100" b="1" dirty="0"/>
            </a:br>
            <a:r>
              <a:rPr lang="en-US" sz="3100" b="1" dirty="0"/>
              <a:t>Setting up your profile: Extra Content</a:t>
            </a:r>
          </a:p>
        </p:txBody>
      </p:sp>
      <p:pic>
        <p:nvPicPr>
          <p:cNvPr id="9" name="Picture 8">
            <a:extLst>
              <a:ext uri="{FF2B5EF4-FFF2-40B4-BE49-F238E27FC236}">
                <a16:creationId xmlns:a16="http://schemas.microsoft.com/office/drawing/2014/main" id="{5DE8FDB7-EC8C-4563-A78C-B205A2C7AC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048" y="3938954"/>
            <a:ext cx="2625910" cy="1162160"/>
          </a:xfrm>
          <a:prstGeom prst="rect">
            <a:avLst/>
          </a:prstGeom>
        </p:spPr>
      </p:pic>
    </p:spTree>
    <p:extLst>
      <p:ext uri="{BB962C8B-B14F-4D97-AF65-F5344CB8AC3E}">
        <p14:creationId xmlns:p14="http://schemas.microsoft.com/office/powerpoint/2010/main" val="3945940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half" idx="2"/>
          </p:nvPr>
        </p:nvSpPr>
        <p:spPr>
          <a:xfrm>
            <a:off x="759577" y="1863636"/>
            <a:ext cx="5589147" cy="4652889"/>
          </a:xfrm>
        </p:spPr>
        <p:txBody>
          <a:bodyPr>
            <a:normAutofit fontScale="92500"/>
          </a:bodyPr>
          <a:lstStyle/>
          <a:p>
            <a:pPr marL="285750" indent="-285750">
              <a:buFont typeface="Arial" panose="020B0604020202020204" pitchFamily="34" charset="0"/>
              <a:buChar char="•"/>
            </a:pPr>
            <a:r>
              <a:rPr lang="en-US" sz="2200" dirty="0"/>
              <a:t>Your connections are more than just people you know, they are professional acquaintances that </a:t>
            </a:r>
            <a:r>
              <a:rPr lang="en-US" sz="2200" b="1" dirty="0"/>
              <a:t>may one day be your reference, or even your employer. </a:t>
            </a:r>
          </a:p>
          <a:p>
            <a:pPr marL="285750" indent="-285750">
              <a:buFont typeface="Arial" panose="020B0604020202020204" pitchFamily="34" charset="0"/>
              <a:buChar char="•"/>
            </a:pPr>
            <a:r>
              <a:rPr lang="en-US" sz="2200" dirty="0"/>
              <a:t>Add business professionals that line up with the direction you in-vision your career projection. </a:t>
            </a:r>
          </a:p>
          <a:p>
            <a:pPr marL="285750" indent="-285750">
              <a:buFont typeface="Arial" panose="020B0604020202020204" pitchFamily="34" charset="0"/>
              <a:buChar char="•"/>
            </a:pPr>
            <a:r>
              <a:rPr lang="en-US" sz="2200" dirty="0"/>
              <a:t>Add individuals who may be able to assist you professionally. You may add individuals you do not know, but ensure you </a:t>
            </a:r>
            <a:r>
              <a:rPr lang="en-US" sz="2200" b="1" dirty="0"/>
              <a:t>add a message when requesting them</a:t>
            </a:r>
            <a:r>
              <a:rPr lang="en-US" sz="2200" dirty="0"/>
              <a:t>, letting them know why you wish to connect.</a:t>
            </a:r>
          </a:p>
          <a:p>
            <a:pPr marL="285750" indent="-285750">
              <a:buFont typeface="Arial" panose="020B0604020202020204" pitchFamily="34" charset="0"/>
              <a:buChar char="•"/>
            </a:pPr>
            <a:r>
              <a:rPr lang="en-US" sz="2200" dirty="0"/>
              <a:t>The more connections you have, the more credit you have in your professional brand, however, </a:t>
            </a:r>
            <a:r>
              <a:rPr lang="en-US" sz="2200" b="1" dirty="0"/>
              <a:t>do not add individuals for the sake of pure numbers; quality over quantity </a:t>
            </a:r>
          </a:p>
          <a:p>
            <a:pPr marL="285750" indent="-285750">
              <a:buFont typeface="Arial" panose="020B0604020202020204" pitchFamily="34" charset="0"/>
              <a:buChar char="•"/>
            </a:pPr>
            <a:endParaRPr lang="en-US" sz="2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4806" y="2367347"/>
            <a:ext cx="4744603" cy="2205111"/>
          </a:xfrm>
          <a:prstGeom prst="rect">
            <a:avLst/>
          </a:prstGeom>
        </p:spPr>
      </p:pic>
      <p:sp>
        <p:nvSpPr>
          <p:cNvPr id="9" name="Title 1"/>
          <p:cNvSpPr>
            <a:spLocks noGrp="1"/>
          </p:cNvSpPr>
          <p:nvPr>
            <p:ph type="title"/>
          </p:nvPr>
        </p:nvSpPr>
        <p:spPr>
          <a:xfrm>
            <a:off x="2006092" y="555247"/>
            <a:ext cx="8685264" cy="804678"/>
          </a:xfrm>
        </p:spPr>
        <p:txBody>
          <a:bodyPr>
            <a:noAutofit/>
          </a:bodyPr>
          <a:lstStyle/>
          <a:p>
            <a:pPr algn="ctr"/>
            <a:br>
              <a:rPr lang="en-US" sz="4400" b="1" dirty="0"/>
            </a:br>
            <a:r>
              <a:rPr lang="en-US" sz="4000" b="1" dirty="0"/>
              <a:t>The Power of Your Connections</a:t>
            </a:r>
          </a:p>
        </p:txBody>
      </p:sp>
      <p:sp>
        <p:nvSpPr>
          <p:cNvPr id="10" name="TextBox 9"/>
          <p:cNvSpPr txBox="1"/>
          <p:nvPr/>
        </p:nvSpPr>
        <p:spPr>
          <a:xfrm>
            <a:off x="7164490" y="5076169"/>
            <a:ext cx="4510591" cy="1323439"/>
          </a:xfrm>
          <a:prstGeom prst="rect">
            <a:avLst/>
          </a:prstGeom>
          <a:noFill/>
        </p:spPr>
        <p:txBody>
          <a:bodyPr wrap="square" rtlCol="0">
            <a:spAutoFit/>
          </a:bodyPr>
          <a:lstStyle/>
          <a:p>
            <a:r>
              <a:rPr lang="en-US" sz="2000" b="1" i="1" dirty="0"/>
              <a:t>Pro tip: </a:t>
            </a:r>
            <a:r>
              <a:rPr lang="en-US" sz="2000" dirty="0"/>
              <a:t>From now on, every time you meet someone new in your professional world, add them on LinkedIn after you speak with them! </a:t>
            </a:r>
            <a:endParaRPr lang="en-US" sz="2000" b="1" i="1" dirty="0"/>
          </a:p>
        </p:txBody>
      </p:sp>
      <p:pic>
        <p:nvPicPr>
          <p:cNvPr id="8" name="Picture 7">
            <a:extLst>
              <a:ext uri="{FF2B5EF4-FFF2-40B4-BE49-F238E27FC236}">
                <a16:creationId xmlns:a16="http://schemas.microsoft.com/office/drawing/2014/main" id="{8A79BA49-30C3-479E-9767-BE92CB6125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164238" cy="957836"/>
          </a:xfrm>
          <a:prstGeom prst="rect">
            <a:avLst/>
          </a:prstGeom>
        </p:spPr>
      </p:pic>
    </p:spTree>
    <p:extLst>
      <p:ext uri="{BB962C8B-B14F-4D97-AF65-F5344CB8AC3E}">
        <p14:creationId xmlns:p14="http://schemas.microsoft.com/office/powerpoint/2010/main" val="122728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4645" y="408830"/>
            <a:ext cx="8198476" cy="1325563"/>
          </a:xfrm>
        </p:spPr>
        <p:txBody>
          <a:bodyPr>
            <a:normAutofit/>
          </a:bodyPr>
          <a:lstStyle/>
          <a:p>
            <a:pPr algn="ctr"/>
            <a:r>
              <a:rPr lang="en-US" sz="4000" b="1" dirty="0"/>
              <a:t>LinkedIn Do’s and Don'ts </a:t>
            </a:r>
          </a:p>
        </p:txBody>
      </p:sp>
      <p:sp>
        <p:nvSpPr>
          <p:cNvPr id="3" name="Content Placeholder 2"/>
          <p:cNvSpPr>
            <a:spLocks noGrp="1"/>
          </p:cNvSpPr>
          <p:nvPr>
            <p:ph idx="1"/>
          </p:nvPr>
        </p:nvSpPr>
        <p:spPr>
          <a:xfrm>
            <a:off x="1227838" y="1734393"/>
            <a:ext cx="10032091" cy="4899724"/>
          </a:xfrm>
        </p:spPr>
        <p:txBody>
          <a:bodyPr>
            <a:normAutofit/>
          </a:bodyPr>
          <a:lstStyle/>
          <a:p>
            <a:r>
              <a:rPr lang="en-US" sz="2400" b="1" dirty="0"/>
              <a:t>Do</a:t>
            </a:r>
            <a:r>
              <a:rPr lang="en-US" sz="2400" dirty="0"/>
              <a:t> use a professional picture for your profile, </a:t>
            </a:r>
            <a:r>
              <a:rPr lang="en-US" sz="2400" b="1" dirty="0"/>
              <a:t>Do not </a:t>
            </a:r>
            <a:r>
              <a:rPr lang="en-US" sz="2400" dirty="0"/>
              <a:t>use selfie’s </a:t>
            </a:r>
          </a:p>
          <a:p>
            <a:r>
              <a:rPr lang="en-US" sz="2400" b="1" dirty="0"/>
              <a:t>Don’t </a:t>
            </a:r>
            <a:r>
              <a:rPr lang="en-US" sz="2400" dirty="0"/>
              <a:t>use LinkedIn as a dating site, keep it professional</a:t>
            </a:r>
          </a:p>
          <a:p>
            <a:r>
              <a:rPr lang="en-US" sz="2400" b="1" dirty="0"/>
              <a:t>Do</a:t>
            </a:r>
            <a:r>
              <a:rPr lang="en-US" sz="2400" dirty="0"/>
              <a:t> be active and endorse and recommend your peers!</a:t>
            </a:r>
          </a:p>
          <a:p>
            <a:r>
              <a:rPr lang="en-US" sz="2400" b="1" dirty="0"/>
              <a:t>Don’t</a:t>
            </a:r>
            <a:r>
              <a:rPr lang="en-US" sz="2400" dirty="0"/>
              <a:t> write inappropriately or slang terms in your correspondence over LinkedIn</a:t>
            </a:r>
          </a:p>
          <a:p>
            <a:r>
              <a:rPr lang="en-US" sz="2400" b="1" dirty="0"/>
              <a:t>Do </a:t>
            </a:r>
            <a:r>
              <a:rPr lang="en-US" sz="2400" dirty="0"/>
              <a:t>InMail people with honest questions about positons or experiences in the industry or company you are interested in </a:t>
            </a:r>
          </a:p>
          <a:p>
            <a:r>
              <a:rPr lang="en-US" sz="2400" b="1" dirty="0"/>
              <a:t>Don’t r</a:t>
            </a:r>
            <a:r>
              <a:rPr lang="en-US" sz="2400" dirty="0"/>
              <a:t>epeatedly request or InMail individuals who do not accept/respond to you </a:t>
            </a:r>
          </a:p>
          <a:p>
            <a:r>
              <a:rPr lang="en-US" sz="2400" b="1" dirty="0"/>
              <a:t>Do </a:t>
            </a:r>
            <a:r>
              <a:rPr lang="en-US" sz="2400" dirty="0"/>
              <a:t>share photos of your work and experiences in your industry</a:t>
            </a:r>
          </a:p>
          <a:p>
            <a:r>
              <a:rPr lang="en-US" sz="2400" b="1" dirty="0"/>
              <a:t>Don’t </a:t>
            </a:r>
            <a:r>
              <a:rPr lang="en-US" sz="2400" dirty="0"/>
              <a:t>use LinkedIn as platform to share irrelevant or opinionated content</a:t>
            </a:r>
          </a:p>
          <a:p>
            <a:endParaRPr lang="en-US" dirty="0"/>
          </a:p>
        </p:txBody>
      </p:sp>
      <p:pic>
        <p:nvPicPr>
          <p:cNvPr id="6" name="Picture 5">
            <a:extLst>
              <a:ext uri="{FF2B5EF4-FFF2-40B4-BE49-F238E27FC236}">
                <a16:creationId xmlns:a16="http://schemas.microsoft.com/office/drawing/2014/main" id="{E64DF556-E992-428D-81A2-E678F30D81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164238" cy="957836"/>
          </a:xfrm>
          <a:prstGeom prst="rect">
            <a:avLst/>
          </a:prstGeom>
        </p:spPr>
      </p:pic>
    </p:spTree>
    <p:extLst>
      <p:ext uri="{BB962C8B-B14F-4D97-AF65-F5344CB8AC3E}">
        <p14:creationId xmlns:p14="http://schemas.microsoft.com/office/powerpoint/2010/main" val="1402117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5311</TotalTime>
  <Words>1154</Words>
  <Application>Microsoft Office PowerPoint</Application>
  <PresentationFormat>Widescreen</PresentationFormat>
  <Paragraphs>77</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U.S.VETS Career Network</vt:lpstr>
      <vt:lpstr>Why is a LinkedIn Profile Important?</vt:lpstr>
      <vt:lpstr>  Setting up your profile: First logging in</vt:lpstr>
      <vt:lpstr>  Setting up your profile: Tutorial</vt:lpstr>
      <vt:lpstr>  Setting up your profile: Initial Content</vt:lpstr>
      <vt:lpstr>  Setting up your profile: Extra Content</vt:lpstr>
      <vt:lpstr>  Setting up your profile: Extra Content</vt:lpstr>
      <vt:lpstr> The Power of Your Connections</vt:lpstr>
      <vt:lpstr>LinkedIn Do’s and Don'ts </vt:lpstr>
      <vt:lpstr>Investing in LinkedIn Premium</vt:lpstr>
      <vt:lpstr>U.S.VETS Career Network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Linked-in</dc:title>
  <dc:creator>Brian Witten</dc:creator>
  <cp:lastModifiedBy>Maggie Cutler</cp:lastModifiedBy>
  <cp:revision>48</cp:revision>
  <dcterms:created xsi:type="dcterms:W3CDTF">2017-08-23T23:18:05Z</dcterms:created>
  <dcterms:modified xsi:type="dcterms:W3CDTF">2017-10-19T18:45:05Z</dcterms:modified>
</cp:coreProperties>
</file>