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4" r:id="rId1"/>
  </p:sldMasterIdLst>
  <p:sldIdLst>
    <p:sldId id="256" r:id="rId2"/>
    <p:sldId id="257" r:id="rId3"/>
    <p:sldId id="259" r:id="rId4"/>
    <p:sldId id="260" r:id="rId5"/>
    <p:sldId id="258" r:id="rId6"/>
    <p:sldId id="262" r:id="rId7"/>
    <p:sldId id="263" r:id="rId8"/>
    <p:sldId id="267" r:id="rId9"/>
    <p:sldId id="265" r:id="rId10"/>
    <p:sldId id="266"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124"/>
    <p:restoredTop sz="94710"/>
  </p:normalViewPr>
  <p:slideViewPr>
    <p:cSldViewPr snapToGrid="0" snapToObjects="1">
      <p:cViewPr varScale="1">
        <p:scale>
          <a:sx n="62" d="100"/>
          <a:sy n="62" d="100"/>
        </p:scale>
        <p:origin x="96" y="300"/>
      </p:cViewPr>
      <p:guideLst/>
    </p:cSldViewPr>
  </p:slideViewPr>
  <p:notesTextViewPr>
    <p:cViewPr>
      <p:scale>
        <a:sx n="1" d="1"/>
        <a:sy n="1" d="1"/>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13405B8-8617-1146-BE37-4E97F4BE591C}" type="datetimeFigureOut">
              <a:rPr lang="en-US" smtClean="0"/>
              <a:t>10/19/2017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742315-D0FF-E54D-897B-4DBA30985F51}" type="slidenum">
              <a:rPr lang="en-US" smtClean="0"/>
              <a:t>‹#›</a:t>
            </a:fld>
            <a:endParaRPr lang="en-US"/>
          </a:p>
        </p:txBody>
      </p:sp>
    </p:spTree>
    <p:extLst>
      <p:ext uri="{BB962C8B-B14F-4D97-AF65-F5344CB8AC3E}">
        <p14:creationId xmlns:p14="http://schemas.microsoft.com/office/powerpoint/2010/main" val="3832471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3405B8-8617-1146-BE37-4E97F4BE591C}" type="datetimeFigureOut">
              <a:rPr lang="en-US" smtClean="0"/>
              <a:t>10/19/2017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742315-D0FF-E54D-897B-4DBA30985F51}" type="slidenum">
              <a:rPr lang="en-US" smtClean="0"/>
              <a:t>‹#›</a:t>
            </a:fld>
            <a:endParaRPr lang="en-US"/>
          </a:p>
        </p:txBody>
      </p:sp>
    </p:spTree>
    <p:extLst>
      <p:ext uri="{BB962C8B-B14F-4D97-AF65-F5344CB8AC3E}">
        <p14:creationId xmlns:p14="http://schemas.microsoft.com/office/powerpoint/2010/main" val="2734730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3405B8-8617-1146-BE37-4E97F4BE591C}" type="datetimeFigureOut">
              <a:rPr lang="en-US" smtClean="0"/>
              <a:t>10/19/2017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742315-D0FF-E54D-897B-4DBA30985F51}" type="slidenum">
              <a:rPr lang="en-US" smtClean="0"/>
              <a:t>‹#›</a:t>
            </a:fld>
            <a:endParaRPr lang="en-US"/>
          </a:p>
        </p:txBody>
      </p:sp>
    </p:spTree>
    <p:extLst>
      <p:ext uri="{BB962C8B-B14F-4D97-AF65-F5344CB8AC3E}">
        <p14:creationId xmlns:p14="http://schemas.microsoft.com/office/powerpoint/2010/main" val="1134389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3405B8-8617-1146-BE37-4E97F4BE591C}" type="datetimeFigureOut">
              <a:rPr lang="en-US" smtClean="0"/>
              <a:t>10/19/2017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742315-D0FF-E54D-897B-4DBA30985F51}" type="slidenum">
              <a:rPr lang="en-US" smtClean="0"/>
              <a:t>‹#›</a:t>
            </a:fld>
            <a:endParaRPr lang="en-US"/>
          </a:p>
        </p:txBody>
      </p:sp>
    </p:spTree>
    <p:extLst>
      <p:ext uri="{BB962C8B-B14F-4D97-AF65-F5344CB8AC3E}">
        <p14:creationId xmlns:p14="http://schemas.microsoft.com/office/powerpoint/2010/main" val="1008069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13405B8-8617-1146-BE37-4E97F4BE591C}" type="datetimeFigureOut">
              <a:rPr lang="en-US" smtClean="0"/>
              <a:t>10/19/2017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742315-D0FF-E54D-897B-4DBA30985F51}" type="slidenum">
              <a:rPr lang="en-US" smtClean="0"/>
              <a:t>‹#›</a:t>
            </a:fld>
            <a:endParaRPr lang="en-US"/>
          </a:p>
        </p:txBody>
      </p:sp>
    </p:spTree>
    <p:extLst>
      <p:ext uri="{BB962C8B-B14F-4D97-AF65-F5344CB8AC3E}">
        <p14:creationId xmlns:p14="http://schemas.microsoft.com/office/powerpoint/2010/main" val="2462899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13405B8-8617-1146-BE37-4E97F4BE591C}" type="datetimeFigureOut">
              <a:rPr lang="en-US" smtClean="0"/>
              <a:t>10/19/2017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742315-D0FF-E54D-897B-4DBA30985F51}" type="slidenum">
              <a:rPr lang="en-US" smtClean="0"/>
              <a:t>‹#›</a:t>
            </a:fld>
            <a:endParaRPr lang="en-US"/>
          </a:p>
        </p:txBody>
      </p:sp>
    </p:spTree>
    <p:extLst>
      <p:ext uri="{BB962C8B-B14F-4D97-AF65-F5344CB8AC3E}">
        <p14:creationId xmlns:p14="http://schemas.microsoft.com/office/powerpoint/2010/main" val="1840306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13405B8-8617-1146-BE37-4E97F4BE591C}" type="datetimeFigureOut">
              <a:rPr lang="en-US" smtClean="0"/>
              <a:t>10/19/2017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742315-D0FF-E54D-897B-4DBA30985F51}" type="slidenum">
              <a:rPr lang="en-US" smtClean="0"/>
              <a:t>‹#›</a:t>
            </a:fld>
            <a:endParaRPr lang="en-US"/>
          </a:p>
        </p:txBody>
      </p:sp>
    </p:spTree>
    <p:extLst>
      <p:ext uri="{BB962C8B-B14F-4D97-AF65-F5344CB8AC3E}">
        <p14:creationId xmlns:p14="http://schemas.microsoft.com/office/powerpoint/2010/main" val="1619315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13405B8-8617-1146-BE37-4E97F4BE591C}" type="datetimeFigureOut">
              <a:rPr lang="en-US" smtClean="0"/>
              <a:t>10/19/2017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742315-D0FF-E54D-897B-4DBA30985F51}" type="slidenum">
              <a:rPr lang="en-US" smtClean="0"/>
              <a:t>‹#›</a:t>
            </a:fld>
            <a:endParaRPr lang="en-US"/>
          </a:p>
        </p:txBody>
      </p:sp>
    </p:spTree>
    <p:extLst>
      <p:ext uri="{BB962C8B-B14F-4D97-AF65-F5344CB8AC3E}">
        <p14:creationId xmlns:p14="http://schemas.microsoft.com/office/powerpoint/2010/main" val="3136166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3405B8-8617-1146-BE37-4E97F4BE591C}" type="datetimeFigureOut">
              <a:rPr lang="en-US" smtClean="0"/>
              <a:t>10/19/2017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742315-D0FF-E54D-897B-4DBA30985F51}" type="slidenum">
              <a:rPr lang="en-US" smtClean="0"/>
              <a:t>‹#›</a:t>
            </a:fld>
            <a:endParaRPr lang="en-US"/>
          </a:p>
        </p:txBody>
      </p:sp>
    </p:spTree>
    <p:extLst>
      <p:ext uri="{BB962C8B-B14F-4D97-AF65-F5344CB8AC3E}">
        <p14:creationId xmlns:p14="http://schemas.microsoft.com/office/powerpoint/2010/main" val="2914549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13405B8-8617-1146-BE37-4E97F4BE591C}" type="datetimeFigureOut">
              <a:rPr lang="en-US" smtClean="0"/>
              <a:t>10/19/2017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742315-D0FF-E54D-897B-4DBA30985F51}" type="slidenum">
              <a:rPr lang="en-US" smtClean="0"/>
              <a:t>‹#›</a:t>
            </a:fld>
            <a:endParaRPr lang="en-US"/>
          </a:p>
        </p:txBody>
      </p:sp>
    </p:spTree>
    <p:extLst>
      <p:ext uri="{BB962C8B-B14F-4D97-AF65-F5344CB8AC3E}">
        <p14:creationId xmlns:p14="http://schemas.microsoft.com/office/powerpoint/2010/main" val="2496095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13405B8-8617-1146-BE37-4E97F4BE591C}" type="datetimeFigureOut">
              <a:rPr lang="en-US" smtClean="0"/>
              <a:t>10/19/2017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742315-D0FF-E54D-897B-4DBA30985F51}" type="slidenum">
              <a:rPr lang="en-US" smtClean="0"/>
              <a:t>‹#›</a:t>
            </a:fld>
            <a:endParaRPr lang="en-US"/>
          </a:p>
        </p:txBody>
      </p:sp>
    </p:spTree>
    <p:extLst>
      <p:ext uri="{BB962C8B-B14F-4D97-AF65-F5344CB8AC3E}">
        <p14:creationId xmlns:p14="http://schemas.microsoft.com/office/powerpoint/2010/main" val="2121947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3405B8-8617-1146-BE37-4E97F4BE591C}" type="datetimeFigureOut">
              <a:rPr lang="en-US" smtClean="0"/>
              <a:t>10/19/2017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742315-D0FF-E54D-897B-4DBA30985F51}" type="slidenum">
              <a:rPr lang="en-US" smtClean="0"/>
              <a:t>‹#›</a:t>
            </a:fld>
            <a:endParaRPr lang="en-US"/>
          </a:p>
        </p:txBody>
      </p:sp>
    </p:spTree>
    <p:extLst>
      <p:ext uri="{BB962C8B-B14F-4D97-AF65-F5344CB8AC3E}">
        <p14:creationId xmlns:p14="http://schemas.microsoft.com/office/powerpoint/2010/main" val="3407936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xml"/><Relationship Id="rId1" Type="http://schemas.openxmlformats.org/officeDocument/2006/relationships/themeOverride" Target="../theme/themeOverride9.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4.xml"/><Relationship Id="rId1" Type="http://schemas.openxmlformats.org/officeDocument/2006/relationships/themeOverride" Target="../theme/themeOverride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8.xml"/><Relationship Id="rId1" Type="http://schemas.openxmlformats.org/officeDocument/2006/relationships/themeOverride" Target="../theme/themeOverride6.xml"/><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8.xml"/><Relationship Id="rId1" Type="http://schemas.openxmlformats.org/officeDocument/2006/relationships/themeOverride" Target="../theme/themeOverride7.xml"/><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4.xml"/><Relationship Id="rId1" Type="http://schemas.openxmlformats.org/officeDocument/2006/relationships/themeOverride" Target="../theme/themeOverride8.xml"/><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ACBE1851-2230-47A9-B000-CE9046EA61B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rgbClr val="233C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a:extLst>
              <a:ext uri="{FF2B5EF4-FFF2-40B4-BE49-F238E27FC236}">
                <a16:creationId xmlns:a16="http://schemas.microsoft.com/office/drawing/2014/main" id="{23B93832-6514-44F4-849B-5EE2C8A2337D}"/>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928939"/>
            <a:ext cx="393192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0F421D9A-F38A-42AD-9BC2-B381132884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221580"/>
            <a:ext cx="5459470" cy="2415815"/>
          </a:xfrm>
          <a:prstGeom prst="rect">
            <a:avLst/>
          </a:prstGeom>
        </p:spPr>
      </p:pic>
      <p:sp>
        <p:nvSpPr>
          <p:cNvPr id="2" name="Title 1"/>
          <p:cNvSpPr>
            <a:spLocks noGrp="1"/>
          </p:cNvSpPr>
          <p:nvPr>
            <p:ph type="ctrTitle"/>
          </p:nvPr>
        </p:nvSpPr>
        <p:spPr>
          <a:xfrm>
            <a:off x="634276" y="803705"/>
            <a:ext cx="4208656" cy="3034857"/>
          </a:xfrm>
        </p:spPr>
        <p:txBody>
          <a:bodyPr anchor="b">
            <a:normAutofit/>
          </a:bodyPr>
          <a:lstStyle/>
          <a:p>
            <a:pPr algn="r"/>
            <a:r>
              <a:rPr lang="en-US" sz="5400">
                <a:solidFill>
                  <a:srgbClr val="FFFFFF"/>
                </a:solidFill>
              </a:rPr>
              <a:t>U.S.VETS Career Network</a:t>
            </a:r>
          </a:p>
        </p:txBody>
      </p:sp>
      <p:sp>
        <p:nvSpPr>
          <p:cNvPr id="3" name="Subtitle 2"/>
          <p:cNvSpPr>
            <a:spLocks noGrp="1"/>
          </p:cNvSpPr>
          <p:nvPr>
            <p:ph type="subTitle" idx="1"/>
          </p:nvPr>
        </p:nvSpPr>
        <p:spPr>
          <a:xfrm>
            <a:off x="638921" y="4013165"/>
            <a:ext cx="4204012" cy="2205732"/>
          </a:xfrm>
        </p:spPr>
        <p:txBody>
          <a:bodyPr anchor="t">
            <a:normAutofit/>
          </a:bodyPr>
          <a:lstStyle/>
          <a:p>
            <a:pPr algn="r"/>
            <a:r>
              <a:rPr lang="en-US" sz="1800" b="1">
                <a:solidFill>
                  <a:srgbClr val="FFFFFF"/>
                </a:solidFill>
              </a:rPr>
              <a:t>Resume Building 101</a:t>
            </a:r>
          </a:p>
          <a:p>
            <a:pPr algn="r"/>
            <a:endParaRPr lang="en-US" sz="1800" b="1">
              <a:solidFill>
                <a:srgbClr val="FFFFFF"/>
              </a:solidFill>
            </a:endParaRPr>
          </a:p>
          <a:p>
            <a:pPr algn="r"/>
            <a:r>
              <a:rPr lang="en-US" sz="1800">
                <a:solidFill>
                  <a:srgbClr val="FFFFFF"/>
                </a:solidFill>
              </a:rPr>
              <a:t>This tutorial will assist you in understanding the basic fundamentals of a resume, and give you a brief overview on how to build a new resume or strengthen your existing resume </a:t>
            </a:r>
          </a:p>
        </p:txBody>
      </p:sp>
    </p:spTree>
    <p:extLst>
      <p:ext uri="{BB962C8B-B14F-4D97-AF65-F5344CB8AC3E}">
        <p14:creationId xmlns:p14="http://schemas.microsoft.com/office/powerpoint/2010/main" val="1807828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ACBE1851-2230-47A9-B000-CE9046EA61B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rgbClr val="233C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23B93832-6514-44F4-849B-5EE2C8A2337D}"/>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928939"/>
            <a:ext cx="393192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39D013C7-EA10-4EAC-9B6B-9A8237501D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221580"/>
            <a:ext cx="5459470" cy="2415815"/>
          </a:xfrm>
          <a:prstGeom prst="rect">
            <a:avLst/>
          </a:prstGeom>
        </p:spPr>
      </p:pic>
      <p:sp>
        <p:nvSpPr>
          <p:cNvPr id="2" name="Title 1"/>
          <p:cNvSpPr>
            <a:spLocks noGrp="1"/>
          </p:cNvSpPr>
          <p:nvPr>
            <p:ph type="ctrTitle"/>
          </p:nvPr>
        </p:nvSpPr>
        <p:spPr>
          <a:xfrm>
            <a:off x="634276" y="803705"/>
            <a:ext cx="4208656" cy="3034857"/>
          </a:xfrm>
        </p:spPr>
        <p:txBody>
          <a:bodyPr anchor="b">
            <a:normAutofit/>
          </a:bodyPr>
          <a:lstStyle/>
          <a:p>
            <a:pPr algn="r"/>
            <a:r>
              <a:rPr lang="en-US" sz="5400">
                <a:solidFill>
                  <a:srgbClr val="FFFFFF"/>
                </a:solidFill>
              </a:rPr>
              <a:t>U.S.VETS Career Network</a:t>
            </a:r>
          </a:p>
        </p:txBody>
      </p:sp>
      <p:sp>
        <p:nvSpPr>
          <p:cNvPr id="3" name="Subtitle 2"/>
          <p:cNvSpPr>
            <a:spLocks noGrp="1"/>
          </p:cNvSpPr>
          <p:nvPr>
            <p:ph type="subTitle" idx="1"/>
          </p:nvPr>
        </p:nvSpPr>
        <p:spPr>
          <a:xfrm>
            <a:off x="638921" y="4013165"/>
            <a:ext cx="4204012" cy="2205732"/>
          </a:xfrm>
        </p:spPr>
        <p:txBody>
          <a:bodyPr anchor="t">
            <a:normAutofit/>
          </a:bodyPr>
          <a:lstStyle/>
          <a:p>
            <a:pPr algn="r"/>
            <a:r>
              <a:rPr lang="en-US" sz="1800" b="1">
                <a:solidFill>
                  <a:srgbClr val="FFFFFF"/>
                </a:solidFill>
              </a:rPr>
              <a:t>Resume Building 101</a:t>
            </a:r>
          </a:p>
          <a:p>
            <a:pPr algn="r"/>
            <a:endParaRPr lang="en-US" sz="1800">
              <a:solidFill>
                <a:srgbClr val="FFFFFF"/>
              </a:solidFill>
            </a:endParaRPr>
          </a:p>
          <a:p>
            <a:pPr algn="r"/>
            <a:r>
              <a:rPr lang="en-US" sz="1800">
                <a:solidFill>
                  <a:srgbClr val="FFFFFF"/>
                </a:solidFill>
              </a:rPr>
              <a:t>We hope this assisted you in building a strong resume! For more in-depth assistance, contact your Career Counselor and schedule a resume editing appointment </a:t>
            </a:r>
          </a:p>
        </p:txBody>
      </p:sp>
    </p:spTree>
    <p:extLst>
      <p:ext uri="{BB962C8B-B14F-4D97-AF65-F5344CB8AC3E}">
        <p14:creationId xmlns:p14="http://schemas.microsoft.com/office/powerpoint/2010/main" val="87666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8">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1E46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0">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a:solidFill>
              <a:srgbClr val="FDF2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64765" y="627564"/>
            <a:ext cx="7474172" cy="1325563"/>
          </a:xfrm>
        </p:spPr>
        <p:txBody>
          <a:bodyPr>
            <a:normAutofit/>
          </a:bodyPr>
          <a:lstStyle/>
          <a:p>
            <a:r>
              <a:rPr lang="en-US" b="1" dirty="0"/>
              <a:t>The Importance of a Resume </a:t>
            </a:r>
            <a:r>
              <a:rPr lang="en-US" dirty="0"/>
              <a:t>	</a:t>
            </a:r>
          </a:p>
        </p:txBody>
      </p:sp>
      <p:sp>
        <p:nvSpPr>
          <p:cNvPr id="3" name="Content Placeholder 2"/>
          <p:cNvSpPr>
            <a:spLocks noGrp="1"/>
          </p:cNvSpPr>
          <p:nvPr>
            <p:ph idx="1"/>
          </p:nvPr>
        </p:nvSpPr>
        <p:spPr>
          <a:xfrm>
            <a:off x="1136429" y="1588169"/>
            <a:ext cx="6932750" cy="4636168"/>
          </a:xfrm>
        </p:spPr>
        <p:txBody>
          <a:bodyPr anchor="ctr">
            <a:noAutofit/>
          </a:bodyPr>
          <a:lstStyle/>
          <a:p>
            <a:r>
              <a:rPr lang="en-US" sz="2200" dirty="0"/>
              <a:t>A Resume is a paper representation of your qualifications and experience</a:t>
            </a:r>
          </a:p>
          <a:p>
            <a:r>
              <a:rPr lang="en-US" sz="2200" dirty="0"/>
              <a:t>It is the first thing and sometimes the only thing an employer has to determine whether you are a good match for an open position </a:t>
            </a:r>
          </a:p>
          <a:p>
            <a:pPr lvl="1"/>
            <a:r>
              <a:rPr lang="en-US" sz="2200" dirty="0"/>
              <a:t>That is why it is imperative to keep your resume clear, concise, and aesthetically pleasing </a:t>
            </a:r>
          </a:p>
          <a:p>
            <a:r>
              <a:rPr lang="en-US" sz="2200" dirty="0"/>
              <a:t>A badly written resume can mean the difference between being employed in a month, or a year, or never receiving any offers at all</a:t>
            </a:r>
          </a:p>
          <a:p>
            <a:r>
              <a:rPr lang="en-US" sz="2200" dirty="0"/>
              <a:t>Remember to </a:t>
            </a:r>
            <a:r>
              <a:rPr lang="en-US" sz="2200" b="1" dirty="0"/>
              <a:t>tailor</a:t>
            </a:r>
            <a:r>
              <a:rPr lang="en-US" sz="2200" dirty="0"/>
              <a:t> your resume to the position you</a:t>
            </a:r>
            <a:r>
              <a:rPr lang="fr-FR" sz="2200" dirty="0"/>
              <a:t>’</a:t>
            </a:r>
            <a:r>
              <a:rPr lang="en-US" sz="2200" dirty="0"/>
              <a:t>re applying to, every time. </a:t>
            </a:r>
          </a:p>
        </p:txBody>
      </p:sp>
      <p:pic>
        <p:nvPicPr>
          <p:cNvPr id="8" name="Picture 7">
            <a:extLst>
              <a:ext uri="{FF2B5EF4-FFF2-40B4-BE49-F238E27FC236}">
                <a16:creationId xmlns:a16="http://schemas.microsoft.com/office/drawing/2014/main" id="{D7E52E00-4C24-4917-88B3-960667EC6D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2244" y="3002693"/>
            <a:ext cx="1926483" cy="852612"/>
          </a:xfrm>
          <a:prstGeom prst="rect">
            <a:avLst/>
          </a:prstGeom>
        </p:spPr>
      </p:pic>
    </p:spTree>
    <p:extLst>
      <p:ext uri="{BB962C8B-B14F-4D97-AF65-F5344CB8AC3E}">
        <p14:creationId xmlns:p14="http://schemas.microsoft.com/office/powerpoint/2010/main" val="1510656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1E46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a:solidFill>
              <a:srgbClr val="FDF2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76761" y="486513"/>
            <a:ext cx="8498305" cy="1325563"/>
          </a:xfrm>
        </p:spPr>
        <p:txBody>
          <a:bodyPr>
            <a:normAutofit/>
          </a:bodyPr>
          <a:lstStyle/>
          <a:p>
            <a:r>
              <a:rPr lang="en-US" b="1" dirty="0"/>
              <a:t>Cover Letters – Do they matter? Yes!</a:t>
            </a:r>
          </a:p>
        </p:txBody>
      </p:sp>
      <p:sp>
        <p:nvSpPr>
          <p:cNvPr id="3" name="Content Placeholder 2"/>
          <p:cNvSpPr>
            <a:spLocks noGrp="1"/>
          </p:cNvSpPr>
          <p:nvPr>
            <p:ph idx="1"/>
          </p:nvPr>
        </p:nvSpPr>
        <p:spPr>
          <a:xfrm>
            <a:off x="577515" y="2278173"/>
            <a:ext cx="8181473" cy="3450613"/>
          </a:xfrm>
        </p:spPr>
        <p:txBody>
          <a:bodyPr anchor="ctr">
            <a:noAutofit/>
          </a:bodyPr>
          <a:lstStyle/>
          <a:p>
            <a:r>
              <a:rPr lang="en-US" sz="2200" dirty="0"/>
              <a:t>Here are some tips for writing a cover letter that hiring managers actually want to see. </a:t>
            </a:r>
          </a:p>
          <a:p>
            <a:pPr marL="0" indent="0">
              <a:buNone/>
            </a:pPr>
            <a:endParaRPr lang="en-US" sz="2200" dirty="0"/>
          </a:p>
          <a:p>
            <a:pPr lvl="1"/>
            <a:r>
              <a:rPr lang="en-US" sz="2200" b="1" dirty="0"/>
              <a:t>1. Tailor your cover letter for a specific job: </a:t>
            </a:r>
            <a:r>
              <a:rPr lang="en-US" sz="2200" dirty="0"/>
              <a:t>One way to do this is to read the job description carefully and mirror some of the language used but do not simply copy and paste!) Think about what they want and draw parallels between your skills and the job requirements. </a:t>
            </a:r>
          </a:p>
          <a:p>
            <a:pPr marL="457200" lvl="1" indent="0">
              <a:buNone/>
            </a:pPr>
            <a:endParaRPr lang="en-US" sz="2200" dirty="0"/>
          </a:p>
          <a:p>
            <a:pPr lvl="1"/>
            <a:r>
              <a:rPr lang="en-US" sz="2200" b="1" dirty="0"/>
              <a:t>2. You need to show four things: a) </a:t>
            </a:r>
            <a:r>
              <a:rPr lang="en-US" sz="2200" dirty="0"/>
              <a:t>Why you’re writing, </a:t>
            </a:r>
            <a:r>
              <a:rPr lang="en-US" sz="2200" b="1" dirty="0"/>
              <a:t>b) </a:t>
            </a:r>
            <a:r>
              <a:rPr lang="en-US" sz="2200" dirty="0"/>
              <a:t>Why you’re interested in working there, </a:t>
            </a:r>
            <a:r>
              <a:rPr lang="en-US" sz="2200" b="1" dirty="0"/>
              <a:t>c)</a:t>
            </a:r>
            <a:r>
              <a:rPr lang="en-US" sz="2200" dirty="0"/>
              <a:t> What you can do for them, and </a:t>
            </a:r>
            <a:r>
              <a:rPr lang="en-US" sz="2200" b="1" dirty="0"/>
              <a:t>d) </a:t>
            </a:r>
            <a:r>
              <a:rPr lang="en-US" sz="2200" dirty="0"/>
              <a:t>explain how they can reach you and thank them for considering you for the position. </a:t>
            </a:r>
          </a:p>
        </p:txBody>
      </p:sp>
      <p:pic>
        <p:nvPicPr>
          <p:cNvPr id="8" name="Picture 7">
            <a:extLst>
              <a:ext uri="{FF2B5EF4-FFF2-40B4-BE49-F238E27FC236}">
                <a16:creationId xmlns:a16="http://schemas.microsoft.com/office/drawing/2014/main" id="{65D544C9-67D4-40C1-BE81-332B999A2A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2244" y="3002693"/>
            <a:ext cx="1926483" cy="852612"/>
          </a:xfrm>
          <a:prstGeom prst="rect">
            <a:avLst/>
          </a:prstGeom>
        </p:spPr>
      </p:pic>
    </p:spTree>
    <p:extLst>
      <p:ext uri="{BB962C8B-B14F-4D97-AF65-F5344CB8AC3E}">
        <p14:creationId xmlns:p14="http://schemas.microsoft.com/office/powerpoint/2010/main" val="1282795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8">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1E46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0">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a:solidFill>
              <a:srgbClr val="FDF2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06281" y="1546309"/>
            <a:ext cx="8161421" cy="4870533"/>
          </a:xfrm>
        </p:spPr>
        <p:txBody>
          <a:bodyPr anchor="ctr">
            <a:normAutofit fontScale="92500" lnSpcReduction="20000"/>
          </a:bodyPr>
          <a:lstStyle/>
          <a:p>
            <a:r>
              <a:rPr lang="en-US" sz="2400" dirty="0"/>
              <a:t>Here are some tips for writing a cover letter that hiring managers actually want to see. </a:t>
            </a:r>
          </a:p>
          <a:p>
            <a:pPr marL="0" indent="0">
              <a:buNone/>
            </a:pPr>
            <a:endParaRPr lang="en-US" sz="2400" b="1" dirty="0"/>
          </a:p>
          <a:p>
            <a:pPr lvl="1"/>
            <a:r>
              <a:rPr lang="en-US" b="1" dirty="0"/>
              <a:t>3. Don’t repeat your resume: </a:t>
            </a:r>
            <a:r>
              <a:rPr lang="en-US" dirty="0"/>
              <a:t>Your resume can’t explain your enthusiasm for the company or any soft skills you have—the cover letter is a great place to do both! Demonstrate your skills in anecdotal format. </a:t>
            </a:r>
          </a:p>
          <a:p>
            <a:pPr marL="457200" lvl="1" indent="0">
              <a:buNone/>
            </a:pPr>
            <a:endParaRPr lang="en-US" b="1" dirty="0"/>
          </a:p>
          <a:p>
            <a:pPr lvl="1"/>
            <a:r>
              <a:rPr lang="en-US" b="1" dirty="0"/>
              <a:t>4. Be yourself: </a:t>
            </a:r>
            <a:r>
              <a:rPr lang="en-US" dirty="0"/>
              <a:t>Use language you would normally use, it is acceptable to use synonyms to avoid redundancies, but nothing out of your usual vocabulary.</a:t>
            </a:r>
          </a:p>
          <a:p>
            <a:pPr marL="457200" lvl="1" indent="0">
              <a:buNone/>
            </a:pPr>
            <a:endParaRPr lang="en-US" b="1" dirty="0"/>
          </a:p>
          <a:p>
            <a:pPr lvl="1"/>
            <a:r>
              <a:rPr lang="en-US" b="1" dirty="0"/>
              <a:t>5. Details matter: </a:t>
            </a:r>
            <a:r>
              <a:rPr lang="en-US" dirty="0"/>
              <a:t>Always address the letter to someone. Don’t use a generic opening like “To Whom It May Concern.” Use the company website or LinkedIn to find out who the hiring manager is and address the letter to that person. Proofread for typos, spelling errors, and grammatical errors. Keep it to one page. Little things can go a long way. </a:t>
            </a:r>
          </a:p>
          <a:p>
            <a:pPr marL="457200" lvl="1" indent="0">
              <a:buNone/>
            </a:pPr>
            <a:endParaRPr lang="en-US" sz="1300" dirty="0"/>
          </a:p>
        </p:txBody>
      </p:sp>
      <p:sp>
        <p:nvSpPr>
          <p:cNvPr id="12" name="Title 1"/>
          <p:cNvSpPr>
            <a:spLocks noGrp="1"/>
          </p:cNvSpPr>
          <p:nvPr>
            <p:ph type="title"/>
          </p:nvPr>
        </p:nvSpPr>
        <p:spPr>
          <a:xfrm>
            <a:off x="-426720" y="220746"/>
            <a:ext cx="10515600" cy="1325563"/>
          </a:xfrm>
        </p:spPr>
        <p:txBody>
          <a:bodyPr>
            <a:normAutofit/>
          </a:bodyPr>
          <a:lstStyle/>
          <a:p>
            <a:pPr algn="ctr"/>
            <a:r>
              <a:rPr lang="en-US" b="1" dirty="0"/>
              <a:t>Cover Letters – Do they matter? Yes!</a:t>
            </a:r>
          </a:p>
        </p:txBody>
      </p:sp>
      <p:pic>
        <p:nvPicPr>
          <p:cNvPr id="8" name="Picture 7">
            <a:extLst>
              <a:ext uri="{FF2B5EF4-FFF2-40B4-BE49-F238E27FC236}">
                <a16:creationId xmlns:a16="http://schemas.microsoft.com/office/drawing/2014/main" id="{BC67CBB2-A8B1-4E5A-9CEF-34C12CA3A9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2244" y="3002693"/>
            <a:ext cx="1926483" cy="852612"/>
          </a:xfrm>
          <a:prstGeom prst="rect">
            <a:avLst/>
          </a:prstGeom>
        </p:spPr>
      </p:pic>
    </p:spTree>
    <p:extLst>
      <p:ext uri="{BB962C8B-B14F-4D97-AF65-F5344CB8AC3E}">
        <p14:creationId xmlns:p14="http://schemas.microsoft.com/office/powerpoint/2010/main" val="869499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0"/>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40749" y="963507"/>
            <a:ext cx="3494362" cy="4930986"/>
          </a:xfrm>
        </p:spPr>
        <p:txBody>
          <a:bodyPr>
            <a:normAutofit/>
          </a:bodyPr>
          <a:lstStyle/>
          <a:p>
            <a:pPr algn="r"/>
            <a:r>
              <a:rPr lang="en-US" b="1" dirty="0"/>
              <a:t>Types of Resumes: Chronological VS. Functional</a:t>
            </a:r>
          </a:p>
        </p:txBody>
      </p:sp>
      <p:sp>
        <p:nvSpPr>
          <p:cNvPr id="3" name="Content Placeholder 2"/>
          <p:cNvSpPr>
            <a:spLocks noGrp="1"/>
          </p:cNvSpPr>
          <p:nvPr>
            <p:ph sz="half" idx="1"/>
          </p:nvPr>
        </p:nvSpPr>
        <p:spPr>
          <a:xfrm>
            <a:off x="4976030" y="636103"/>
            <a:ext cx="6250940" cy="2632031"/>
          </a:xfrm>
        </p:spPr>
        <p:txBody>
          <a:bodyPr anchor="b">
            <a:normAutofit fontScale="92500" lnSpcReduction="20000"/>
          </a:bodyPr>
          <a:lstStyle/>
          <a:p>
            <a:r>
              <a:rPr lang="en-US" sz="2000" b="1" dirty="0"/>
              <a:t>Chronological </a:t>
            </a:r>
          </a:p>
          <a:p>
            <a:pPr lvl="1"/>
            <a:r>
              <a:rPr lang="en-US" sz="2000" dirty="0"/>
              <a:t>States your work history in order from most recent, onward</a:t>
            </a:r>
          </a:p>
          <a:p>
            <a:pPr lvl="1"/>
            <a:r>
              <a:rPr lang="en-US" sz="2000" dirty="0"/>
              <a:t>States your education and certifications first, underneath your professional summary</a:t>
            </a:r>
          </a:p>
          <a:p>
            <a:pPr lvl="1"/>
            <a:r>
              <a:rPr lang="en-US" sz="2000" dirty="0"/>
              <a:t>Useful for applicants that have a consistent work history, are staying within an industry, or are recently out of school.</a:t>
            </a:r>
          </a:p>
          <a:p>
            <a:pPr lvl="1"/>
            <a:r>
              <a:rPr lang="en-US" sz="2000" dirty="0"/>
              <a:t>This is the “classic” resume, and can be tailored to positions using this format as a template. </a:t>
            </a:r>
          </a:p>
          <a:p>
            <a:pPr lvl="1"/>
            <a:endParaRPr lang="en-US" sz="1700" dirty="0"/>
          </a:p>
        </p:txBody>
      </p:sp>
      <p:sp>
        <p:nvSpPr>
          <p:cNvPr id="4" name="Content Placeholder 3"/>
          <p:cNvSpPr>
            <a:spLocks noGrp="1"/>
          </p:cNvSpPr>
          <p:nvPr>
            <p:ph sz="half" idx="2"/>
          </p:nvPr>
        </p:nvSpPr>
        <p:spPr>
          <a:xfrm>
            <a:off x="4963149" y="3429000"/>
            <a:ext cx="6250940" cy="2304628"/>
          </a:xfrm>
        </p:spPr>
        <p:txBody>
          <a:bodyPr>
            <a:noAutofit/>
          </a:bodyPr>
          <a:lstStyle/>
          <a:p>
            <a:r>
              <a:rPr lang="en-US" sz="1900" b="1" dirty="0"/>
              <a:t>Functional </a:t>
            </a:r>
          </a:p>
          <a:p>
            <a:pPr lvl="1"/>
            <a:r>
              <a:rPr lang="en-US" sz="1900" dirty="0"/>
              <a:t>States your most relevant work history first, regardless of chronological order, then goes on to other work history, that is less applicable to the positon</a:t>
            </a:r>
          </a:p>
          <a:p>
            <a:pPr lvl="1"/>
            <a:r>
              <a:rPr lang="en-US" sz="1900" dirty="0"/>
              <a:t>States your education and certifications first if applicable to the position, otherwise they are listed last after work history </a:t>
            </a:r>
          </a:p>
          <a:p>
            <a:pPr lvl="1"/>
            <a:r>
              <a:rPr lang="en-US" sz="1900" dirty="0"/>
              <a:t>Useful for applicants with gaps in work history, who are changing industries, or who have a varied work history. A more “specialized” resume, not a template</a:t>
            </a:r>
          </a:p>
        </p:txBody>
      </p:sp>
      <p:pic>
        <p:nvPicPr>
          <p:cNvPr id="9" name="Picture 8">
            <a:extLst>
              <a:ext uri="{FF2B5EF4-FFF2-40B4-BE49-F238E27FC236}">
                <a16:creationId xmlns:a16="http://schemas.microsoft.com/office/drawing/2014/main" id="{D2EC12C7-2C40-4317-A9D7-26019C22CD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564" y="320040"/>
            <a:ext cx="1926483" cy="852612"/>
          </a:xfrm>
          <a:prstGeom prst="rect">
            <a:avLst/>
          </a:prstGeom>
        </p:spPr>
      </p:pic>
    </p:spTree>
    <p:extLst>
      <p:ext uri="{BB962C8B-B14F-4D97-AF65-F5344CB8AC3E}">
        <p14:creationId xmlns:p14="http://schemas.microsoft.com/office/powerpoint/2010/main" val="1371812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8395" y="427121"/>
            <a:ext cx="3932237" cy="1600200"/>
          </a:xfrm>
        </p:spPr>
        <p:txBody>
          <a:bodyPr>
            <a:normAutofit/>
          </a:bodyPr>
          <a:lstStyle/>
          <a:p>
            <a:pPr algn="ctr"/>
            <a:r>
              <a:rPr lang="en-US" sz="4400" b="1" dirty="0"/>
              <a:t>Chronological:</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597028" y="427121"/>
            <a:ext cx="4462331" cy="5762039"/>
          </a:xfrm>
        </p:spPr>
      </p:pic>
      <p:sp>
        <p:nvSpPr>
          <p:cNvPr id="4" name="Text Placeholder 3"/>
          <p:cNvSpPr>
            <a:spLocks noGrp="1"/>
          </p:cNvSpPr>
          <p:nvPr>
            <p:ph type="body" sz="half" idx="2"/>
          </p:nvPr>
        </p:nvSpPr>
        <p:spPr>
          <a:xfrm>
            <a:off x="574592" y="2057400"/>
            <a:ext cx="4197433" cy="4407568"/>
          </a:xfrm>
        </p:spPr>
        <p:txBody>
          <a:bodyPr>
            <a:normAutofit/>
          </a:bodyPr>
          <a:lstStyle/>
          <a:p>
            <a:pPr marL="342900" indent="-342900">
              <a:buFont typeface="Arial" charset="0"/>
              <a:buChar char="•"/>
            </a:pPr>
            <a:r>
              <a:rPr lang="en-US" sz="2400" dirty="0"/>
              <a:t>Remember your professional summary </a:t>
            </a:r>
          </a:p>
          <a:p>
            <a:pPr marL="342900" indent="-342900">
              <a:buFont typeface="Arial" charset="0"/>
              <a:buChar char="•"/>
            </a:pPr>
            <a:r>
              <a:rPr lang="en-US" sz="2400" dirty="0"/>
              <a:t>List your relevant skills</a:t>
            </a:r>
          </a:p>
          <a:p>
            <a:pPr marL="342900" indent="-342900">
              <a:buFont typeface="Arial" charset="0"/>
              <a:buChar char="•"/>
            </a:pPr>
            <a:r>
              <a:rPr lang="en-US" sz="2400" dirty="0"/>
              <a:t>Work History, in order from most recent to least recent </a:t>
            </a:r>
          </a:p>
          <a:p>
            <a:pPr marL="342900" indent="-342900">
              <a:buFont typeface="Arial" charset="0"/>
              <a:buChar char="•"/>
            </a:pPr>
            <a:r>
              <a:rPr lang="en-US" sz="2400" dirty="0"/>
              <a:t>End with education (This can be first if you have less work history/are a recent graduate)</a:t>
            </a:r>
          </a:p>
          <a:p>
            <a:r>
              <a:rPr lang="en-US" sz="2400" dirty="0"/>
              <a:t> </a:t>
            </a:r>
          </a:p>
        </p:txBody>
      </p:sp>
      <p:cxnSp>
        <p:nvCxnSpPr>
          <p:cNvPr id="7" name="Straight Arrow Connector 6"/>
          <p:cNvCxnSpPr/>
          <p:nvPr/>
        </p:nvCxnSpPr>
        <p:spPr>
          <a:xfrm flipV="1">
            <a:off x="4555958" y="2057400"/>
            <a:ext cx="1909010" cy="4754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4122821" y="2213811"/>
            <a:ext cx="2342147" cy="8823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558717" y="3013202"/>
            <a:ext cx="1628774" cy="6466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620127" y="4482318"/>
            <a:ext cx="1499436" cy="7634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073A2D1C-E3E6-4AB9-8D58-219E6E4D38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15"/>
            <a:ext cx="1926483" cy="852612"/>
          </a:xfrm>
          <a:prstGeom prst="rect">
            <a:avLst/>
          </a:prstGeom>
        </p:spPr>
      </p:pic>
    </p:spTree>
    <p:extLst>
      <p:ext uri="{BB962C8B-B14F-4D97-AF65-F5344CB8AC3E}">
        <p14:creationId xmlns:p14="http://schemas.microsoft.com/office/powerpoint/2010/main" val="444829146"/>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9786" y="609599"/>
            <a:ext cx="3932237" cy="1600200"/>
          </a:xfrm>
        </p:spPr>
        <p:txBody>
          <a:bodyPr>
            <a:normAutofit/>
          </a:bodyPr>
          <a:lstStyle/>
          <a:p>
            <a:r>
              <a:rPr lang="en-US" sz="4400" b="1" dirty="0"/>
              <a:t>Functional:</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359753" y="575489"/>
            <a:ext cx="4564921" cy="5907547"/>
          </a:xfrm>
        </p:spPr>
      </p:pic>
      <p:sp>
        <p:nvSpPr>
          <p:cNvPr id="4" name="Text Placeholder 3"/>
          <p:cNvSpPr>
            <a:spLocks noGrp="1"/>
          </p:cNvSpPr>
          <p:nvPr>
            <p:ph type="body" sz="half" idx="2"/>
          </p:nvPr>
        </p:nvSpPr>
        <p:spPr>
          <a:xfrm>
            <a:off x="627982" y="2226646"/>
            <a:ext cx="4440863" cy="4892842"/>
          </a:xfrm>
        </p:spPr>
        <p:txBody>
          <a:bodyPr>
            <a:normAutofit fontScale="92500" lnSpcReduction="10000"/>
          </a:bodyPr>
          <a:lstStyle/>
          <a:p>
            <a:pPr marL="342900" indent="-342900">
              <a:buFont typeface="Arial" charset="0"/>
              <a:buChar char="•"/>
            </a:pPr>
            <a:r>
              <a:rPr lang="en-US" sz="2400" dirty="0"/>
              <a:t>Remember your professional summary </a:t>
            </a:r>
          </a:p>
          <a:p>
            <a:pPr marL="342900" indent="-342900">
              <a:buFont typeface="Arial" charset="0"/>
              <a:buChar char="•"/>
            </a:pPr>
            <a:r>
              <a:rPr lang="en-US" sz="2400" dirty="0"/>
              <a:t>List your relevant skills and work history as they apply to the position </a:t>
            </a:r>
          </a:p>
          <a:p>
            <a:pPr marL="342900" indent="-342900">
              <a:buFont typeface="Arial" charset="0"/>
              <a:buChar char="•"/>
            </a:pPr>
            <a:r>
              <a:rPr lang="en-US" sz="2400" dirty="0"/>
              <a:t>Other work history located near the bottom half of the resume </a:t>
            </a:r>
          </a:p>
          <a:p>
            <a:pPr marL="342900" indent="-342900">
              <a:buFont typeface="Arial" charset="0"/>
              <a:buChar char="•"/>
            </a:pPr>
            <a:r>
              <a:rPr lang="en-US" sz="2400" dirty="0"/>
              <a:t>Education (This can be first if you have less work history/are a recent graduate)</a:t>
            </a:r>
          </a:p>
          <a:p>
            <a:endParaRPr lang="en-US" sz="2400" dirty="0"/>
          </a:p>
          <a:p>
            <a:r>
              <a:rPr lang="en-US" sz="2400" b="1" i="1" dirty="0"/>
              <a:t>Pro tip: </a:t>
            </a:r>
            <a:r>
              <a:rPr lang="en-US" sz="2400" dirty="0"/>
              <a:t>this can also be used a the format of a Technical Resume</a:t>
            </a:r>
          </a:p>
          <a:p>
            <a:r>
              <a:rPr lang="en-US" sz="2400" dirty="0"/>
              <a:t> </a:t>
            </a:r>
          </a:p>
        </p:txBody>
      </p:sp>
      <p:cxnSp>
        <p:nvCxnSpPr>
          <p:cNvPr id="8" name="Straight Arrow Connector 7"/>
          <p:cNvCxnSpPr/>
          <p:nvPr/>
        </p:nvCxnSpPr>
        <p:spPr>
          <a:xfrm flipV="1">
            <a:off x="4387515" y="1556085"/>
            <a:ext cx="1804738" cy="8341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4604084" y="2791326"/>
            <a:ext cx="1732548" cy="7379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620126" y="3657600"/>
            <a:ext cx="1572127" cy="160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772025" y="4042611"/>
            <a:ext cx="1420228" cy="8181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3136231" y="5314950"/>
            <a:ext cx="2935705" cy="320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EFF59853-C281-4FC1-A32A-3E557230F2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926483" cy="852612"/>
          </a:xfrm>
          <a:prstGeom prst="rect">
            <a:avLst/>
          </a:prstGeom>
        </p:spPr>
      </p:pic>
    </p:spTree>
    <p:extLst>
      <p:ext uri="{BB962C8B-B14F-4D97-AF65-F5344CB8AC3E}">
        <p14:creationId xmlns:p14="http://schemas.microsoft.com/office/powerpoint/2010/main" val="576536182"/>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29" name="Rectangle 28">
            <a:extLst>
              <a:ext uri="{FF2B5EF4-FFF2-40B4-BE49-F238E27FC236}">
                <a16:creationId xmlns:a16="http://schemas.microsoft.com/office/drawing/2014/main" id="{E02F3C71-C981-4614-98EA-D6C494F8091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stretch>
            <a:fillRect/>
          </a:stretch>
        </p:blipFill>
        <p:spPr>
          <a:xfrm>
            <a:off x="7829551" y="3310699"/>
            <a:ext cx="4042410" cy="2425446"/>
          </a:xfrm>
          <a:prstGeom prst="rect">
            <a:avLst/>
          </a:prstGeom>
        </p:spPr>
      </p:pic>
      <p:pic>
        <p:nvPicPr>
          <p:cNvPr id="10" name="Picture 9">
            <a:extLst>
              <a:ext uri="{FF2B5EF4-FFF2-40B4-BE49-F238E27FC236}">
                <a16:creationId xmlns:a16="http://schemas.microsoft.com/office/drawing/2014/main" id="{49DF4CB9-CB8F-4D00-9709-CE78A3DFB1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9551" y="555526"/>
            <a:ext cx="4042409" cy="1788765"/>
          </a:xfrm>
          <a:prstGeom prst="rect">
            <a:avLst/>
          </a:prstGeom>
        </p:spPr>
      </p:pic>
      <p:sp>
        <p:nvSpPr>
          <p:cNvPr id="2" name="Title 1"/>
          <p:cNvSpPr>
            <a:spLocks noGrp="1"/>
          </p:cNvSpPr>
          <p:nvPr>
            <p:ph type="title"/>
          </p:nvPr>
        </p:nvSpPr>
        <p:spPr>
          <a:xfrm>
            <a:off x="821516" y="640263"/>
            <a:ext cx="6204984" cy="1344975"/>
          </a:xfrm>
        </p:spPr>
        <p:txBody>
          <a:bodyPr vert="horz" lIns="91440" tIns="45720" rIns="91440" bIns="45720" rtlCol="0" anchor="ctr">
            <a:normAutofit/>
          </a:bodyPr>
          <a:lstStyle/>
          <a:p>
            <a:r>
              <a:rPr lang="en-US" sz="4000" b="1"/>
              <a:t>Resume Do’s:</a:t>
            </a:r>
          </a:p>
        </p:txBody>
      </p:sp>
      <p:sp>
        <p:nvSpPr>
          <p:cNvPr id="3" name="Content Placeholder 2"/>
          <p:cNvSpPr>
            <a:spLocks noGrp="1"/>
          </p:cNvSpPr>
          <p:nvPr>
            <p:ph sz="half" idx="1"/>
          </p:nvPr>
        </p:nvSpPr>
        <p:spPr>
          <a:xfrm>
            <a:off x="821514" y="1985238"/>
            <a:ext cx="6204984" cy="4092157"/>
          </a:xfrm>
        </p:spPr>
        <p:txBody>
          <a:bodyPr vert="horz" lIns="91440" tIns="45720" rIns="91440" bIns="45720" rtlCol="0">
            <a:normAutofit fontScale="92500" lnSpcReduction="10000"/>
          </a:bodyPr>
          <a:lstStyle/>
          <a:p>
            <a:r>
              <a:rPr lang="en-US" sz="2000" b="1" dirty="0"/>
              <a:t>DO</a:t>
            </a:r>
            <a:r>
              <a:rPr lang="en-US" sz="2000" dirty="0"/>
              <a:t> Add your contact information and a LinkedIn link at the top of each page </a:t>
            </a:r>
          </a:p>
          <a:p>
            <a:r>
              <a:rPr lang="en-US" sz="2000" b="1" dirty="0"/>
              <a:t>DO</a:t>
            </a:r>
            <a:r>
              <a:rPr lang="en-US" sz="2000" dirty="0"/>
              <a:t> Provide a professional summary, bolding the words you wish to draw the eye to, like certifications and achievements (use bold sparingly)</a:t>
            </a:r>
          </a:p>
          <a:p>
            <a:r>
              <a:rPr lang="en-US" sz="2000" b="1" dirty="0"/>
              <a:t>DO</a:t>
            </a:r>
            <a:r>
              <a:rPr lang="en-US" sz="2000" dirty="0"/>
              <a:t> Begin each bullet with an action word “Implemented”, “Planned”, “Demonstrated”, “Achieved” </a:t>
            </a:r>
          </a:p>
          <a:p>
            <a:r>
              <a:rPr lang="en-US" sz="2000" b="1" dirty="0"/>
              <a:t>DO </a:t>
            </a:r>
            <a:r>
              <a:rPr lang="en-US" sz="2000" dirty="0"/>
              <a:t>List accomplishments first (first and second bullet points under a </a:t>
            </a:r>
            <a:r>
              <a:rPr lang="en-US" sz="2000" dirty="0" err="1"/>
              <a:t>positon</a:t>
            </a:r>
            <a:r>
              <a:rPr lang="en-US" sz="2000" dirty="0"/>
              <a:t>) </a:t>
            </a:r>
          </a:p>
          <a:p>
            <a:r>
              <a:rPr lang="en-US" sz="2000" b="1" dirty="0"/>
              <a:t>DO</a:t>
            </a:r>
            <a:r>
              <a:rPr lang="en-US" sz="2000" dirty="0"/>
              <a:t> Include brief volunteer and leadership experience and awards in the bottom of your resume </a:t>
            </a:r>
          </a:p>
          <a:p>
            <a:r>
              <a:rPr lang="en-US" sz="2000" b="1" dirty="0"/>
              <a:t>DO</a:t>
            </a:r>
            <a:r>
              <a:rPr lang="en-US" sz="2000" dirty="0"/>
              <a:t> Provide references upon request in the bottom section of your resume </a:t>
            </a:r>
          </a:p>
          <a:p>
            <a:endParaRPr lang="en-US" sz="1500" dirty="0"/>
          </a:p>
          <a:p>
            <a:endParaRPr lang="en-US" sz="1500" dirty="0"/>
          </a:p>
        </p:txBody>
      </p:sp>
    </p:spTree>
    <p:extLst>
      <p:ext uri="{BB962C8B-B14F-4D97-AF65-F5344CB8AC3E}">
        <p14:creationId xmlns:p14="http://schemas.microsoft.com/office/powerpoint/2010/main" val="2748726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34" name="Rectangle 33">
            <a:extLst>
              <a:ext uri="{FF2B5EF4-FFF2-40B4-BE49-F238E27FC236}">
                <a16:creationId xmlns:a16="http://schemas.microsoft.com/office/drawing/2014/main" id="{E02F3C71-C981-4614-98EA-D6C494F8091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829551" y="3457236"/>
            <a:ext cx="4042410" cy="2132371"/>
          </a:xfrm>
          <a:prstGeom prst="rect">
            <a:avLst/>
          </a:prstGeom>
        </p:spPr>
      </p:pic>
      <p:pic>
        <p:nvPicPr>
          <p:cNvPr id="9" name="Picture 8">
            <a:extLst>
              <a:ext uri="{FF2B5EF4-FFF2-40B4-BE49-F238E27FC236}">
                <a16:creationId xmlns:a16="http://schemas.microsoft.com/office/drawing/2014/main" id="{A79C32E2-03DC-450B-BB68-53C1F65329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29551" y="555526"/>
            <a:ext cx="4042409" cy="1788765"/>
          </a:xfrm>
          <a:prstGeom prst="rect">
            <a:avLst/>
          </a:prstGeom>
        </p:spPr>
      </p:pic>
      <p:sp>
        <p:nvSpPr>
          <p:cNvPr id="2" name="Title 1"/>
          <p:cNvSpPr>
            <a:spLocks noGrp="1"/>
          </p:cNvSpPr>
          <p:nvPr>
            <p:ph type="title"/>
          </p:nvPr>
        </p:nvSpPr>
        <p:spPr>
          <a:xfrm>
            <a:off x="821516" y="640263"/>
            <a:ext cx="6204984" cy="1344975"/>
          </a:xfrm>
        </p:spPr>
        <p:txBody>
          <a:bodyPr vert="horz" lIns="91440" tIns="45720" rIns="91440" bIns="45720" rtlCol="0" anchor="ctr">
            <a:normAutofit/>
          </a:bodyPr>
          <a:lstStyle/>
          <a:p>
            <a:r>
              <a:rPr lang="en-US" sz="4000" b="1" dirty="0"/>
              <a:t>Resume Don’ts:</a:t>
            </a:r>
            <a:endParaRPr lang="en-US" sz="4000" b="1"/>
          </a:p>
        </p:txBody>
      </p:sp>
      <p:sp>
        <p:nvSpPr>
          <p:cNvPr id="3" name="Content Placeholder 2"/>
          <p:cNvSpPr>
            <a:spLocks noGrp="1"/>
          </p:cNvSpPr>
          <p:nvPr>
            <p:ph sz="half" idx="1"/>
          </p:nvPr>
        </p:nvSpPr>
        <p:spPr>
          <a:xfrm>
            <a:off x="821514" y="1765584"/>
            <a:ext cx="6204984" cy="3626917"/>
          </a:xfrm>
        </p:spPr>
        <p:txBody>
          <a:bodyPr vert="horz" lIns="91440" tIns="45720" rIns="91440" bIns="45720" rtlCol="0">
            <a:noAutofit/>
          </a:bodyPr>
          <a:lstStyle/>
          <a:p>
            <a:r>
              <a:rPr lang="en-US" sz="2000" b="1" dirty="0"/>
              <a:t>DON’T</a:t>
            </a:r>
            <a:r>
              <a:rPr lang="en-US" sz="2000" dirty="0"/>
              <a:t> have unprofessional email addresses/links/voicemail greetings. </a:t>
            </a:r>
          </a:p>
          <a:p>
            <a:r>
              <a:rPr lang="en-US" sz="2000" b="1" dirty="0"/>
              <a:t>DON’T</a:t>
            </a:r>
            <a:r>
              <a:rPr lang="en-US" sz="2000" dirty="0"/>
              <a:t> speak in first person, using “I”, or “Me” or “We’</a:t>
            </a:r>
          </a:p>
          <a:p>
            <a:r>
              <a:rPr lang="en-US" sz="2000" b="1" dirty="0"/>
              <a:t>DON’T</a:t>
            </a:r>
            <a:r>
              <a:rPr lang="en-US" sz="2000" dirty="0"/>
              <a:t> use small or unusual fonts or colors (Black, 12 point, Times new Roman or Garamond font are best)</a:t>
            </a:r>
          </a:p>
          <a:p>
            <a:r>
              <a:rPr lang="en-US" sz="2000" b="1" dirty="0"/>
              <a:t>DON’T</a:t>
            </a:r>
            <a:r>
              <a:rPr lang="en-US" sz="2000" dirty="0"/>
              <a:t> state “responsible for” in your work history, it reads passively and does not communicate your achievements. </a:t>
            </a:r>
          </a:p>
          <a:p>
            <a:r>
              <a:rPr lang="en-US" sz="2000" b="1" dirty="0"/>
              <a:t>DON’T</a:t>
            </a:r>
            <a:r>
              <a:rPr lang="en-US" sz="2000" dirty="0"/>
              <a:t> make your resume long or difficult to read, keep all pertinent information in the top 1/3 of your resume (this is the content that employers actually read)</a:t>
            </a:r>
          </a:p>
          <a:p>
            <a:r>
              <a:rPr lang="en-US" sz="2000" b="1" dirty="0"/>
              <a:t>DON’T</a:t>
            </a:r>
            <a:r>
              <a:rPr lang="en-US" sz="2000" dirty="0"/>
              <a:t> put unrelated experience on your resume, keep it short, sweet and relevant. </a:t>
            </a:r>
          </a:p>
        </p:txBody>
      </p:sp>
    </p:spTree>
    <p:extLst>
      <p:ext uri="{BB962C8B-B14F-4D97-AF65-F5344CB8AC3E}">
        <p14:creationId xmlns:p14="http://schemas.microsoft.com/office/powerpoint/2010/main" val="10370284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3378</TotalTime>
  <Words>691</Words>
  <Application>Microsoft Office PowerPoint</Application>
  <PresentationFormat>Widescreen</PresentationFormat>
  <Paragraphs>66</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U.S.VETS Career Network</vt:lpstr>
      <vt:lpstr>The Importance of a Resume  </vt:lpstr>
      <vt:lpstr>Cover Letters – Do they matter? Yes!</vt:lpstr>
      <vt:lpstr>Cover Letters – Do they matter? Yes!</vt:lpstr>
      <vt:lpstr>Types of Resumes: Chronological VS. Functional</vt:lpstr>
      <vt:lpstr>Chronological:</vt:lpstr>
      <vt:lpstr>Functional:</vt:lpstr>
      <vt:lpstr>Resume Do’s:</vt:lpstr>
      <vt:lpstr>Resume Don’ts:</vt:lpstr>
      <vt:lpstr>U.S.VETS Career Network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U.S.VETS Career Network</dc:title>
  <dc:creator>Microsoft Office User</dc:creator>
  <cp:lastModifiedBy>Maggie Cutler</cp:lastModifiedBy>
  <cp:revision>29</cp:revision>
  <dcterms:created xsi:type="dcterms:W3CDTF">2017-08-16T20:16:38Z</dcterms:created>
  <dcterms:modified xsi:type="dcterms:W3CDTF">2017-10-19T18:48:04Z</dcterms:modified>
</cp:coreProperties>
</file>