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7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2" r:id="rId2"/>
    <p:sldId id="257" r:id="rId3"/>
    <p:sldId id="258" r:id="rId4"/>
    <p:sldId id="259" r:id="rId5"/>
    <p:sldId id="265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98B15-4DB6-42BD-B6AE-3D03EBB5C710}" type="doc">
      <dgm:prSet loTypeId="urn:microsoft.com/office/officeart/2005/8/layout/hList1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C6B1BE3D-13F1-4331-ABF8-90BC7B63271F}">
      <dgm:prSet/>
      <dgm:spPr/>
      <dgm:t>
        <a:bodyPr/>
        <a:lstStyle/>
        <a:p>
          <a:endParaRPr lang="en-US"/>
        </a:p>
      </dgm:t>
    </dgm:pt>
    <dgm:pt modelId="{7BD1647F-D1AA-4B16-8828-0E96A28A42D0}" type="parTrans" cxnId="{E35ECF92-06A1-45B6-A273-F6C418C5EF5C}">
      <dgm:prSet/>
      <dgm:spPr/>
      <dgm:t>
        <a:bodyPr/>
        <a:lstStyle/>
        <a:p>
          <a:endParaRPr lang="en-US"/>
        </a:p>
      </dgm:t>
    </dgm:pt>
    <dgm:pt modelId="{1160B1B2-74ED-43D3-B3C2-1331D7B837D1}" type="sibTrans" cxnId="{E35ECF92-06A1-45B6-A273-F6C418C5EF5C}">
      <dgm:prSet/>
      <dgm:spPr/>
      <dgm:t>
        <a:bodyPr/>
        <a:lstStyle/>
        <a:p>
          <a:endParaRPr lang="en-US"/>
        </a:p>
      </dgm:t>
    </dgm:pt>
    <dgm:pt modelId="{61F57F98-04DE-47C4-B191-D192B8D6DE4E}">
      <dgm:prSet/>
      <dgm:spPr/>
      <dgm:t>
        <a:bodyPr/>
        <a:lstStyle/>
        <a:p>
          <a:r>
            <a:rPr lang="en-US"/>
            <a:t>When you first enter into an interview</a:t>
          </a:r>
        </a:p>
      </dgm:t>
    </dgm:pt>
    <dgm:pt modelId="{27FC5F6E-AF8B-4FBD-9782-5A430BD1E1D1}" type="parTrans" cxnId="{B521B337-BAAC-4256-887C-5FA803659246}">
      <dgm:prSet/>
      <dgm:spPr/>
      <dgm:t>
        <a:bodyPr/>
        <a:lstStyle/>
        <a:p>
          <a:endParaRPr lang="en-US"/>
        </a:p>
      </dgm:t>
    </dgm:pt>
    <dgm:pt modelId="{127D6169-AA04-440A-BB0B-D050F05B44E8}" type="sibTrans" cxnId="{B521B337-BAAC-4256-887C-5FA803659246}">
      <dgm:prSet/>
      <dgm:spPr/>
      <dgm:t>
        <a:bodyPr/>
        <a:lstStyle/>
        <a:p>
          <a:endParaRPr lang="en-US"/>
        </a:p>
      </dgm:t>
    </dgm:pt>
    <dgm:pt modelId="{68875FB6-D7EE-4E24-BD6D-6FAE0844A95E}">
      <dgm:prSet/>
      <dgm:spPr/>
      <dgm:t>
        <a:bodyPr/>
        <a:lstStyle/>
        <a:p>
          <a:r>
            <a:rPr lang="en-US"/>
            <a:t>When an employer asks you to tell them about yourself </a:t>
          </a:r>
        </a:p>
      </dgm:t>
    </dgm:pt>
    <dgm:pt modelId="{33FE0D6E-BA05-412C-AB4C-C2512EF27A4F}" type="parTrans" cxnId="{9374643C-F252-4F14-9AAC-5AA4B296E7BE}">
      <dgm:prSet/>
      <dgm:spPr/>
      <dgm:t>
        <a:bodyPr/>
        <a:lstStyle/>
        <a:p>
          <a:endParaRPr lang="en-US"/>
        </a:p>
      </dgm:t>
    </dgm:pt>
    <dgm:pt modelId="{62C83C18-FAD4-4060-A0EA-F00935D06538}" type="sibTrans" cxnId="{9374643C-F252-4F14-9AAC-5AA4B296E7BE}">
      <dgm:prSet/>
      <dgm:spPr/>
      <dgm:t>
        <a:bodyPr/>
        <a:lstStyle/>
        <a:p>
          <a:endParaRPr lang="en-US"/>
        </a:p>
      </dgm:t>
    </dgm:pt>
    <dgm:pt modelId="{F26C8D73-7A54-492B-A6FB-115F36DDDB21}">
      <dgm:prSet/>
      <dgm:spPr/>
      <dgm:t>
        <a:bodyPr/>
        <a:lstStyle/>
        <a:p>
          <a:r>
            <a:rPr lang="en-US"/>
            <a:t>Professional networking events</a:t>
          </a:r>
        </a:p>
      </dgm:t>
    </dgm:pt>
    <dgm:pt modelId="{56449CE7-58CF-4518-9B2F-067CCB8A7C9B}" type="parTrans" cxnId="{02B261F4-1EAE-4F26-BDB5-4E2DBDB58F79}">
      <dgm:prSet/>
      <dgm:spPr/>
      <dgm:t>
        <a:bodyPr/>
        <a:lstStyle/>
        <a:p>
          <a:endParaRPr lang="en-US"/>
        </a:p>
      </dgm:t>
    </dgm:pt>
    <dgm:pt modelId="{E21BBFB9-76B3-4A61-9770-136048F5FF79}" type="sibTrans" cxnId="{02B261F4-1EAE-4F26-BDB5-4E2DBDB58F79}">
      <dgm:prSet/>
      <dgm:spPr/>
      <dgm:t>
        <a:bodyPr/>
        <a:lstStyle/>
        <a:p>
          <a:endParaRPr lang="en-US"/>
        </a:p>
      </dgm:t>
    </dgm:pt>
    <dgm:pt modelId="{D7683192-04B9-4967-895D-F0274FEC95D7}">
      <dgm:prSet/>
      <dgm:spPr/>
      <dgm:t>
        <a:bodyPr/>
        <a:lstStyle/>
        <a:p>
          <a:r>
            <a:rPr lang="en-US"/>
            <a:t>When you meet any recruiter, peer, or professional in a networking environment </a:t>
          </a:r>
        </a:p>
      </dgm:t>
    </dgm:pt>
    <dgm:pt modelId="{01C9BCE1-EDAC-406C-B243-48293113E17E}" type="parTrans" cxnId="{07F15827-3D6D-479E-8F7E-2FC08C4C8BA2}">
      <dgm:prSet/>
      <dgm:spPr/>
      <dgm:t>
        <a:bodyPr/>
        <a:lstStyle/>
        <a:p>
          <a:endParaRPr lang="en-US"/>
        </a:p>
      </dgm:t>
    </dgm:pt>
    <dgm:pt modelId="{378D280D-DA6B-4A8F-94FA-BF6C6CC4A132}" type="sibTrans" cxnId="{07F15827-3D6D-479E-8F7E-2FC08C4C8BA2}">
      <dgm:prSet/>
      <dgm:spPr/>
      <dgm:t>
        <a:bodyPr/>
        <a:lstStyle/>
        <a:p>
          <a:endParaRPr lang="en-US"/>
        </a:p>
      </dgm:t>
    </dgm:pt>
    <dgm:pt modelId="{90A85520-F174-466C-8E66-F7C91CBB3866}">
      <dgm:prSet/>
      <dgm:spPr/>
      <dgm:t>
        <a:bodyPr/>
        <a:lstStyle/>
        <a:p>
          <a:r>
            <a:rPr lang="en-US"/>
            <a:t>Social Events and Mixers</a:t>
          </a:r>
        </a:p>
      </dgm:t>
    </dgm:pt>
    <dgm:pt modelId="{2DC78388-9A85-4207-8A22-6C29094CBCBD}" type="parTrans" cxnId="{24FA042D-FFB0-4311-A0B4-3886BB92FD0A}">
      <dgm:prSet/>
      <dgm:spPr/>
      <dgm:t>
        <a:bodyPr/>
        <a:lstStyle/>
        <a:p>
          <a:endParaRPr lang="en-US"/>
        </a:p>
      </dgm:t>
    </dgm:pt>
    <dgm:pt modelId="{E79D6DB9-CA84-450A-8E62-0994E6AE750B}" type="sibTrans" cxnId="{24FA042D-FFB0-4311-A0B4-3886BB92FD0A}">
      <dgm:prSet/>
      <dgm:spPr/>
      <dgm:t>
        <a:bodyPr/>
        <a:lstStyle/>
        <a:p>
          <a:endParaRPr lang="en-US"/>
        </a:p>
      </dgm:t>
    </dgm:pt>
    <dgm:pt modelId="{29B2D9F5-9113-405E-97C6-15D29EBA9110}">
      <dgm:prSet/>
      <dgm:spPr/>
      <dgm:t>
        <a:bodyPr/>
        <a:lstStyle/>
        <a:p>
          <a:r>
            <a:rPr lang="en-US"/>
            <a:t>It is a great way to quickly communicate who you are, and why you’re there. </a:t>
          </a:r>
        </a:p>
      </dgm:t>
    </dgm:pt>
    <dgm:pt modelId="{32690D8F-8B63-4698-9AB3-4D764BFA6449}" type="parTrans" cxnId="{B19D60BF-5279-46F0-BC55-8FA9A8F2B88A}">
      <dgm:prSet/>
      <dgm:spPr/>
      <dgm:t>
        <a:bodyPr/>
        <a:lstStyle/>
        <a:p>
          <a:endParaRPr lang="en-US"/>
        </a:p>
      </dgm:t>
    </dgm:pt>
    <dgm:pt modelId="{532C87CA-6B92-4567-9EA0-3E48C3452BFD}" type="sibTrans" cxnId="{B19D60BF-5279-46F0-BC55-8FA9A8F2B88A}">
      <dgm:prSet/>
      <dgm:spPr/>
      <dgm:t>
        <a:bodyPr/>
        <a:lstStyle/>
        <a:p>
          <a:endParaRPr lang="en-US"/>
        </a:p>
      </dgm:t>
    </dgm:pt>
    <dgm:pt modelId="{05C1CF22-FF52-47DE-94A6-52DC39B2A6E2}">
      <dgm:prSet/>
      <dgm:spPr/>
      <dgm:t>
        <a:bodyPr/>
        <a:lstStyle/>
        <a:p>
          <a:r>
            <a:rPr lang="en-US"/>
            <a:t>It can be altered to be more formal or less formal, to focus one education or experience or how you relate to the event. </a:t>
          </a:r>
        </a:p>
      </dgm:t>
    </dgm:pt>
    <dgm:pt modelId="{EC37BEA0-00BB-440C-962F-C76AF2D33B28}" type="parTrans" cxnId="{1247FB88-B186-478B-A280-061BED975E31}">
      <dgm:prSet/>
      <dgm:spPr/>
      <dgm:t>
        <a:bodyPr/>
        <a:lstStyle/>
        <a:p>
          <a:endParaRPr lang="en-US"/>
        </a:p>
      </dgm:t>
    </dgm:pt>
    <dgm:pt modelId="{7307E543-CF7E-4034-8805-20BB756AAEF3}" type="sibTrans" cxnId="{1247FB88-B186-478B-A280-061BED975E31}">
      <dgm:prSet/>
      <dgm:spPr/>
      <dgm:t>
        <a:bodyPr/>
        <a:lstStyle/>
        <a:p>
          <a:endParaRPr lang="en-US"/>
        </a:p>
      </dgm:t>
    </dgm:pt>
    <dgm:pt modelId="{FB457E2D-962B-4729-8FFC-2D2504660B01}">
      <dgm:prSet/>
      <dgm:spPr/>
      <dgm:t>
        <a:bodyPr/>
        <a:lstStyle/>
        <a:p>
          <a:r>
            <a:rPr lang="en-US"/>
            <a:t>University or Education events </a:t>
          </a:r>
        </a:p>
      </dgm:t>
    </dgm:pt>
    <dgm:pt modelId="{EB64D3D6-97E1-4B7B-A073-7B3EA928F511}" type="parTrans" cxnId="{B7473F60-87E6-4B5B-A45B-D42A3264F202}">
      <dgm:prSet/>
      <dgm:spPr/>
      <dgm:t>
        <a:bodyPr/>
        <a:lstStyle/>
        <a:p>
          <a:endParaRPr lang="en-US"/>
        </a:p>
      </dgm:t>
    </dgm:pt>
    <dgm:pt modelId="{FE84E0CE-428D-47F8-90D0-E34E823938F0}" type="sibTrans" cxnId="{B7473F60-87E6-4B5B-A45B-D42A3264F202}">
      <dgm:prSet/>
      <dgm:spPr/>
      <dgm:t>
        <a:bodyPr/>
        <a:lstStyle/>
        <a:p>
          <a:endParaRPr lang="en-US"/>
        </a:p>
      </dgm:t>
    </dgm:pt>
    <dgm:pt modelId="{376AF3FE-FA35-4358-B633-7AAF722CC542}">
      <dgm:prSet/>
      <dgm:spPr/>
      <dgm:t>
        <a:bodyPr/>
        <a:lstStyle/>
        <a:p>
          <a:r>
            <a:rPr lang="en-US"/>
            <a:t>You never know if a fellow student or teacher will one day be your reference or even your employer. </a:t>
          </a:r>
        </a:p>
      </dgm:t>
    </dgm:pt>
    <dgm:pt modelId="{A81EB40B-C8F6-49A7-9B3E-9DB6E6FB3E16}" type="parTrans" cxnId="{43358564-B7F7-4F55-A2B7-73BEBFE6BD71}">
      <dgm:prSet/>
      <dgm:spPr/>
      <dgm:t>
        <a:bodyPr/>
        <a:lstStyle/>
        <a:p>
          <a:endParaRPr lang="en-US"/>
        </a:p>
      </dgm:t>
    </dgm:pt>
    <dgm:pt modelId="{30EE01C7-88BF-4F77-AE17-25FA7E5F520E}" type="sibTrans" cxnId="{43358564-B7F7-4F55-A2B7-73BEBFE6BD71}">
      <dgm:prSet/>
      <dgm:spPr/>
      <dgm:t>
        <a:bodyPr/>
        <a:lstStyle/>
        <a:p>
          <a:endParaRPr lang="en-US"/>
        </a:p>
      </dgm:t>
    </dgm:pt>
    <dgm:pt modelId="{9D7869F2-55F4-43B0-B4B6-0BD9EDA1143E}" type="pres">
      <dgm:prSet presAssocID="{8F798B15-4DB6-42BD-B6AE-3D03EBB5C710}" presName="Name0" presStyleCnt="0">
        <dgm:presLayoutVars>
          <dgm:dir/>
          <dgm:animLvl val="lvl"/>
          <dgm:resizeHandles val="exact"/>
        </dgm:presLayoutVars>
      </dgm:prSet>
      <dgm:spPr/>
    </dgm:pt>
    <dgm:pt modelId="{0E30AB59-A74F-4B28-A4CE-87464D42633A}" type="pres">
      <dgm:prSet presAssocID="{C6B1BE3D-13F1-4331-ABF8-90BC7B63271F}" presName="composite" presStyleCnt="0"/>
      <dgm:spPr/>
    </dgm:pt>
    <dgm:pt modelId="{C1C558AE-76F4-44BD-8E41-6A4138A053D2}" type="pres">
      <dgm:prSet presAssocID="{C6B1BE3D-13F1-4331-ABF8-90BC7B63271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AD5D80C-6577-45F5-924F-D80C8FD55F75}" type="pres">
      <dgm:prSet presAssocID="{C6B1BE3D-13F1-4331-ABF8-90BC7B63271F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3A3E404-C7CF-4050-A67F-60E92970CADB}" type="presOf" srcId="{D7683192-04B9-4967-895D-F0274FEC95D7}" destId="{1AD5D80C-6577-45F5-924F-D80C8FD55F75}" srcOrd="0" destOrd="3" presId="urn:microsoft.com/office/officeart/2005/8/layout/hList1"/>
    <dgm:cxn modelId="{4A5C7317-1CFB-4650-87B8-4DAC18D7B6AA}" type="presOf" srcId="{376AF3FE-FA35-4358-B633-7AAF722CC542}" destId="{1AD5D80C-6577-45F5-924F-D80C8FD55F75}" srcOrd="0" destOrd="8" presId="urn:microsoft.com/office/officeart/2005/8/layout/hList1"/>
    <dgm:cxn modelId="{07F15827-3D6D-479E-8F7E-2FC08C4C8BA2}" srcId="{F26C8D73-7A54-492B-A6FB-115F36DDDB21}" destId="{D7683192-04B9-4967-895D-F0274FEC95D7}" srcOrd="0" destOrd="0" parTransId="{01C9BCE1-EDAC-406C-B243-48293113E17E}" sibTransId="{378D280D-DA6B-4A8F-94FA-BF6C6CC4A132}"/>
    <dgm:cxn modelId="{24FA042D-FFB0-4311-A0B4-3886BB92FD0A}" srcId="{C6B1BE3D-13F1-4331-ABF8-90BC7B63271F}" destId="{90A85520-F174-466C-8E66-F7C91CBB3866}" srcOrd="2" destOrd="0" parTransId="{2DC78388-9A85-4207-8A22-6C29094CBCBD}" sibTransId="{E79D6DB9-CA84-450A-8E62-0994E6AE750B}"/>
    <dgm:cxn modelId="{B521B337-BAAC-4256-887C-5FA803659246}" srcId="{C6B1BE3D-13F1-4331-ABF8-90BC7B63271F}" destId="{61F57F98-04DE-47C4-B191-D192B8D6DE4E}" srcOrd="0" destOrd="0" parTransId="{27FC5F6E-AF8B-4FBD-9782-5A430BD1E1D1}" sibTransId="{127D6169-AA04-440A-BB0B-D050F05B44E8}"/>
    <dgm:cxn modelId="{9374643C-F252-4F14-9AAC-5AA4B296E7BE}" srcId="{61F57F98-04DE-47C4-B191-D192B8D6DE4E}" destId="{68875FB6-D7EE-4E24-BD6D-6FAE0844A95E}" srcOrd="0" destOrd="0" parTransId="{33FE0D6E-BA05-412C-AB4C-C2512EF27A4F}" sibTransId="{62C83C18-FAD4-4060-A0EA-F00935D06538}"/>
    <dgm:cxn modelId="{B7473F60-87E6-4B5B-A45B-D42A3264F202}" srcId="{C6B1BE3D-13F1-4331-ABF8-90BC7B63271F}" destId="{FB457E2D-962B-4729-8FFC-2D2504660B01}" srcOrd="3" destOrd="0" parTransId="{EB64D3D6-97E1-4B7B-A073-7B3EA928F511}" sibTransId="{FE84E0CE-428D-47F8-90D0-E34E823938F0}"/>
    <dgm:cxn modelId="{43358564-B7F7-4F55-A2B7-73BEBFE6BD71}" srcId="{FB457E2D-962B-4729-8FFC-2D2504660B01}" destId="{376AF3FE-FA35-4358-B633-7AAF722CC542}" srcOrd="0" destOrd="0" parTransId="{A81EB40B-C8F6-49A7-9B3E-9DB6E6FB3E16}" sibTransId="{30EE01C7-88BF-4F77-AE17-25FA7E5F520E}"/>
    <dgm:cxn modelId="{7285AD74-0D0E-4AA7-92C0-A27D8F4624C2}" type="presOf" srcId="{61F57F98-04DE-47C4-B191-D192B8D6DE4E}" destId="{1AD5D80C-6577-45F5-924F-D80C8FD55F75}" srcOrd="0" destOrd="0" presId="urn:microsoft.com/office/officeart/2005/8/layout/hList1"/>
    <dgm:cxn modelId="{49F6C57F-3F36-4717-82B7-EBA730699EC0}" type="presOf" srcId="{8F798B15-4DB6-42BD-B6AE-3D03EBB5C710}" destId="{9D7869F2-55F4-43B0-B4B6-0BD9EDA1143E}" srcOrd="0" destOrd="0" presId="urn:microsoft.com/office/officeart/2005/8/layout/hList1"/>
    <dgm:cxn modelId="{1247FB88-B186-478B-A280-061BED975E31}" srcId="{90A85520-F174-466C-8E66-F7C91CBB3866}" destId="{05C1CF22-FF52-47DE-94A6-52DC39B2A6E2}" srcOrd="1" destOrd="0" parTransId="{EC37BEA0-00BB-440C-962F-C76AF2D33B28}" sibTransId="{7307E543-CF7E-4034-8805-20BB756AAEF3}"/>
    <dgm:cxn modelId="{E35ECF92-06A1-45B6-A273-F6C418C5EF5C}" srcId="{8F798B15-4DB6-42BD-B6AE-3D03EBB5C710}" destId="{C6B1BE3D-13F1-4331-ABF8-90BC7B63271F}" srcOrd="0" destOrd="0" parTransId="{7BD1647F-D1AA-4B16-8828-0E96A28A42D0}" sibTransId="{1160B1B2-74ED-43D3-B3C2-1331D7B837D1}"/>
    <dgm:cxn modelId="{0D37BA9E-EFAB-44CC-9F74-13ED4BC2B6BB}" type="presOf" srcId="{29B2D9F5-9113-405E-97C6-15D29EBA9110}" destId="{1AD5D80C-6577-45F5-924F-D80C8FD55F75}" srcOrd="0" destOrd="5" presId="urn:microsoft.com/office/officeart/2005/8/layout/hList1"/>
    <dgm:cxn modelId="{7F923FBD-FA3C-4E77-9545-A177C52C3767}" type="presOf" srcId="{F26C8D73-7A54-492B-A6FB-115F36DDDB21}" destId="{1AD5D80C-6577-45F5-924F-D80C8FD55F75}" srcOrd="0" destOrd="2" presId="urn:microsoft.com/office/officeart/2005/8/layout/hList1"/>
    <dgm:cxn modelId="{B19D60BF-5279-46F0-BC55-8FA9A8F2B88A}" srcId="{90A85520-F174-466C-8E66-F7C91CBB3866}" destId="{29B2D9F5-9113-405E-97C6-15D29EBA9110}" srcOrd="0" destOrd="0" parTransId="{32690D8F-8B63-4698-9AB3-4D764BFA6449}" sibTransId="{532C87CA-6B92-4567-9EA0-3E48C3452BFD}"/>
    <dgm:cxn modelId="{D114B4C8-98CD-4AFD-A5E6-081F50FA0594}" type="presOf" srcId="{90A85520-F174-466C-8E66-F7C91CBB3866}" destId="{1AD5D80C-6577-45F5-924F-D80C8FD55F75}" srcOrd="0" destOrd="4" presId="urn:microsoft.com/office/officeart/2005/8/layout/hList1"/>
    <dgm:cxn modelId="{E02124E5-6114-4E05-B873-CD0C6027841F}" type="presOf" srcId="{C6B1BE3D-13F1-4331-ABF8-90BC7B63271F}" destId="{C1C558AE-76F4-44BD-8E41-6A4138A053D2}" srcOrd="0" destOrd="0" presId="urn:microsoft.com/office/officeart/2005/8/layout/hList1"/>
    <dgm:cxn modelId="{0A84D3E6-F173-4E16-A0CC-92A667A224E3}" type="presOf" srcId="{68875FB6-D7EE-4E24-BD6D-6FAE0844A95E}" destId="{1AD5D80C-6577-45F5-924F-D80C8FD55F75}" srcOrd="0" destOrd="1" presId="urn:microsoft.com/office/officeart/2005/8/layout/hList1"/>
    <dgm:cxn modelId="{D49DFFE7-4851-4C90-AF66-82A1573C2BB7}" type="presOf" srcId="{FB457E2D-962B-4729-8FFC-2D2504660B01}" destId="{1AD5D80C-6577-45F5-924F-D80C8FD55F75}" srcOrd="0" destOrd="7" presId="urn:microsoft.com/office/officeart/2005/8/layout/hList1"/>
    <dgm:cxn modelId="{937CD6E8-91A9-4A23-ADB9-C05210F51460}" type="presOf" srcId="{05C1CF22-FF52-47DE-94A6-52DC39B2A6E2}" destId="{1AD5D80C-6577-45F5-924F-D80C8FD55F75}" srcOrd="0" destOrd="6" presId="urn:microsoft.com/office/officeart/2005/8/layout/hList1"/>
    <dgm:cxn modelId="{02B261F4-1EAE-4F26-BDB5-4E2DBDB58F79}" srcId="{C6B1BE3D-13F1-4331-ABF8-90BC7B63271F}" destId="{F26C8D73-7A54-492B-A6FB-115F36DDDB21}" srcOrd="1" destOrd="0" parTransId="{56449CE7-58CF-4518-9B2F-067CCB8A7C9B}" sibTransId="{E21BBFB9-76B3-4A61-9770-136048F5FF79}"/>
    <dgm:cxn modelId="{1AA78075-F61B-4916-9F27-64EEA5C9980E}" type="presParOf" srcId="{9D7869F2-55F4-43B0-B4B6-0BD9EDA1143E}" destId="{0E30AB59-A74F-4B28-A4CE-87464D42633A}" srcOrd="0" destOrd="0" presId="urn:microsoft.com/office/officeart/2005/8/layout/hList1"/>
    <dgm:cxn modelId="{00150C73-2E7F-47AC-A3B9-E7E6BF6EB464}" type="presParOf" srcId="{0E30AB59-A74F-4B28-A4CE-87464D42633A}" destId="{C1C558AE-76F4-44BD-8E41-6A4138A053D2}" srcOrd="0" destOrd="0" presId="urn:microsoft.com/office/officeart/2005/8/layout/hList1"/>
    <dgm:cxn modelId="{423434E4-3BD0-4ABE-95C3-24AE5A5E0700}" type="presParOf" srcId="{0E30AB59-A74F-4B28-A4CE-87464D42633A}" destId="{1AD5D80C-6577-45F5-924F-D80C8FD55F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5F595A-627B-458F-9D69-5AE289404247}" type="doc">
      <dgm:prSet loTypeId="urn:microsoft.com/office/officeart/2008/layout/LinedList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D7470347-FAC3-46A9-9A70-A87917D7730C}">
      <dgm:prSet/>
      <dgm:spPr/>
      <dgm:t>
        <a:bodyPr/>
        <a:lstStyle/>
        <a:p>
          <a:r>
            <a:rPr lang="en-US"/>
            <a:t>Good Afternoon. </a:t>
          </a:r>
          <a:r>
            <a:rPr lang="en-US" b="1"/>
            <a:t>My name is </a:t>
          </a:r>
          <a:r>
            <a:rPr lang="en-US"/>
            <a:t>Chanise Simms Robinson and </a:t>
          </a:r>
          <a:r>
            <a:rPr lang="en-US" b="1"/>
            <a:t>I am </a:t>
          </a:r>
          <a:r>
            <a:rPr lang="en-US"/>
            <a:t>a business Development Associate at U.S.VETS. Prior to my role, I attended USC where I obtained my masters in social work and a concentration in Business. </a:t>
          </a:r>
        </a:p>
      </dgm:t>
    </dgm:pt>
    <dgm:pt modelId="{7812CF7F-5C8A-44E8-A756-4AD51CF47608}" type="parTrans" cxnId="{7FD8B775-66EC-4D09-8C3D-A56BB480DF6C}">
      <dgm:prSet/>
      <dgm:spPr/>
      <dgm:t>
        <a:bodyPr/>
        <a:lstStyle/>
        <a:p>
          <a:endParaRPr lang="en-US"/>
        </a:p>
      </dgm:t>
    </dgm:pt>
    <dgm:pt modelId="{BAB8594A-C284-4418-87FF-4D33561363D9}" type="sibTrans" cxnId="{7FD8B775-66EC-4D09-8C3D-A56BB480DF6C}">
      <dgm:prSet/>
      <dgm:spPr/>
      <dgm:t>
        <a:bodyPr/>
        <a:lstStyle/>
        <a:p>
          <a:endParaRPr lang="en-US"/>
        </a:p>
      </dgm:t>
    </dgm:pt>
    <dgm:pt modelId="{02BD7937-9C45-47EB-BD38-6B74E8D8E62E}">
      <dgm:prSet/>
      <dgm:spPr/>
      <dgm:t>
        <a:bodyPr/>
        <a:lstStyle/>
        <a:p>
          <a:r>
            <a:rPr lang="en-US" b="1"/>
            <a:t>Currently, at </a:t>
          </a:r>
          <a:r>
            <a:rPr lang="en-US"/>
            <a:t>U.S.VETS I partner with several community partners and executive level recruiters to assist veterans in the southern California region with career placement and training. </a:t>
          </a:r>
        </a:p>
      </dgm:t>
    </dgm:pt>
    <dgm:pt modelId="{B8CEAA5F-151F-4159-9CB2-6D216F817E64}" type="parTrans" cxnId="{AF711586-1B50-4EEB-9EE2-A7F144C28B41}">
      <dgm:prSet/>
      <dgm:spPr/>
      <dgm:t>
        <a:bodyPr/>
        <a:lstStyle/>
        <a:p>
          <a:endParaRPr lang="en-US"/>
        </a:p>
      </dgm:t>
    </dgm:pt>
    <dgm:pt modelId="{37360125-9CDC-4DE4-AF20-F2D0D948201D}" type="sibTrans" cxnId="{AF711586-1B50-4EEB-9EE2-A7F144C28B41}">
      <dgm:prSet/>
      <dgm:spPr/>
      <dgm:t>
        <a:bodyPr/>
        <a:lstStyle/>
        <a:p>
          <a:endParaRPr lang="en-US"/>
        </a:p>
      </dgm:t>
    </dgm:pt>
    <dgm:pt modelId="{31ADCA36-D722-495B-9428-236AFC2E64CD}">
      <dgm:prSet/>
      <dgm:spPr/>
      <dgm:t>
        <a:bodyPr/>
        <a:lstStyle/>
        <a:p>
          <a:r>
            <a:rPr lang="en-US" b="1"/>
            <a:t>Some of the strategic partnerships I have built</a:t>
          </a:r>
          <a:r>
            <a:rPr lang="en-US"/>
            <a:t> include USC, Pepperdine University, Cedar Sinai, Kaiser, Fox Studios and U.S. Chamber of commerce, which have allowed my team and I to place 272 veterans in jobs for the 2016. </a:t>
          </a:r>
        </a:p>
      </dgm:t>
    </dgm:pt>
    <dgm:pt modelId="{20265513-52CC-45A5-B7E2-C4638991A85C}" type="parTrans" cxnId="{1908E015-1C61-44B3-BCF6-41C882E2D4E6}">
      <dgm:prSet/>
      <dgm:spPr/>
      <dgm:t>
        <a:bodyPr/>
        <a:lstStyle/>
        <a:p>
          <a:endParaRPr lang="en-US"/>
        </a:p>
      </dgm:t>
    </dgm:pt>
    <dgm:pt modelId="{832D32D3-518E-4E8A-93D2-DFED94F1A301}" type="sibTrans" cxnId="{1908E015-1C61-44B3-BCF6-41C882E2D4E6}">
      <dgm:prSet/>
      <dgm:spPr/>
      <dgm:t>
        <a:bodyPr/>
        <a:lstStyle/>
        <a:p>
          <a:endParaRPr lang="en-US"/>
        </a:p>
      </dgm:t>
    </dgm:pt>
    <dgm:pt modelId="{E81096D8-A99C-45E1-A74A-CD0245E7D08D}">
      <dgm:prSet/>
      <dgm:spPr/>
      <dgm:t>
        <a:bodyPr/>
        <a:lstStyle/>
        <a:p>
          <a:r>
            <a:rPr lang="en-US" b="1"/>
            <a:t>In addition, </a:t>
          </a:r>
          <a:r>
            <a:rPr lang="en-US"/>
            <a:t>I hope to expand my business development and outreach efforts on a national level to strengthen company and corporations diversity and inclusion program.  </a:t>
          </a:r>
        </a:p>
      </dgm:t>
    </dgm:pt>
    <dgm:pt modelId="{D706E5B8-E06A-4667-AD3E-2D4778CB4578}" type="parTrans" cxnId="{AF60023E-B189-4EB5-ABE5-42C436B22032}">
      <dgm:prSet/>
      <dgm:spPr/>
      <dgm:t>
        <a:bodyPr/>
        <a:lstStyle/>
        <a:p>
          <a:endParaRPr lang="en-US"/>
        </a:p>
      </dgm:t>
    </dgm:pt>
    <dgm:pt modelId="{F28AFEE3-2675-425F-9877-1661198B6C15}" type="sibTrans" cxnId="{AF60023E-B189-4EB5-ABE5-42C436B22032}">
      <dgm:prSet/>
      <dgm:spPr/>
      <dgm:t>
        <a:bodyPr/>
        <a:lstStyle/>
        <a:p>
          <a:endParaRPr lang="en-US"/>
        </a:p>
      </dgm:t>
    </dgm:pt>
    <dgm:pt modelId="{2314C275-6B79-4745-B45B-DEB064D339D9}" type="pres">
      <dgm:prSet presAssocID="{A75F595A-627B-458F-9D69-5AE289404247}" presName="vert0" presStyleCnt="0">
        <dgm:presLayoutVars>
          <dgm:dir/>
          <dgm:animOne val="branch"/>
          <dgm:animLvl val="lvl"/>
        </dgm:presLayoutVars>
      </dgm:prSet>
      <dgm:spPr/>
    </dgm:pt>
    <dgm:pt modelId="{24C1A9CD-F04E-4F67-B6FD-059BDEB85852}" type="pres">
      <dgm:prSet presAssocID="{D7470347-FAC3-46A9-9A70-A87917D7730C}" presName="thickLine" presStyleLbl="alignNode1" presStyleIdx="0" presStyleCnt="4"/>
      <dgm:spPr/>
    </dgm:pt>
    <dgm:pt modelId="{56D6D06D-9816-4FAC-92BA-55C6C8B0881E}" type="pres">
      <dgm:prSet presAssocID="{D7470347-FAC3-46A9-9A70-A87917D7730C}" presName="horz1" presStyleCnt="0"/>
      <dgm:spPr/>
    </dgm:pt>
    <dgm:pt modelId="{76542DB0-4AC5-473D-B19A-D86A5F6C6C33}" type="pres">
      <dgm:prSet presAssocID="{D7470347-FAC3-46A9-9A70-A87917D7730C}" presName="tx1" presStyleLbl="revTx" presStyleIdx="0" presStyleCnt="4"/>
      <dgm:spPr/>
    </dgm:pt>
    <dgm:pt modelId="{F0C2F325-2774-4AD9-83ED-EFFE62923AF5}" type="pres">
      <dgm:prSet presAssocID="{D7470347-FAC3-46A9-9A70-A87917D7730C}" presName="vert1" presStyleCnt="0"/>
      <dgm:spPr/>
    </dgm:pt>
    <dgm:pt modelId="{5CB17BA9-E611-4C8C-A8A5-7F48E897FB5B}" type="pres">
      <dgm:prSet presAssocID="{02BD7937-9C45-47EB-BD38-6B74E8D8E62E}" presName="thickLine" presStyleLbl="alignNode1" presStyleIdx="1" presStyleCnt="4"/>
      <dgm:spPr/>
    </dgm:pt>
    <dgm:pt modelId="{CA299087-CA42-40FC-B2C6-A35AA8B5A747}" type="pres">
      <dgm:prSet presAssocID="{02BD7937-9C45-47EB-BD38-6B74E8D8E62E}" presName="horz1" presStyleCnt="0"/>
      <dgm:spPr/>
    </dgm:pt>
    <dgm:pt modelId="{8A05727E-DA6E-4358-9E0C-78622ECAC73E}" type="pres">
      <dgm:prSet presAssocID="{02BD7937-9C45-47EB-BD38-6B74E8D8E62E}" presName="tx1" presStyleLbl="revTx" presStyleIdx="1" presStyleCnt="4"/>
      <dgm:spPr/>
    </dgm:pt>
    <dgm:pt modelId="{102826E7-C4D4-49F5-9964-424B4B70A493}" type="pres">
      <dgm:prSet presAssocID="{02BD7937-9C45-47EB-BD38-6B74E8D8E62E}" presName="vert1" presStyleCnt="0"/>
      <dgm:spPr/>
    </dgm:pt>
    <dgm:pt modelId="{260DF461-637A-4B45-9862-53400F757960}" type="pres">
      <dgm:prSet presAssocID="{31ADCA36-D722-495B-9428-236AFC2E64CD}" presName="thickLine" presStyleLbl="alignNode1" presStyleIdx="2" presStyleCnt="4"/>
      <dgm:spPr/>
    </dgm:pt>
    <dgm:pt modelId="{0E0055C2-7348-4BA0-97B1-4F557CCC7AA4}" type="pres">
      <dgm:prSet presAssocID="{31ADCA36-D722-495B-9428-236AFC2E64CD}" presName="horz1" presStyleCnt="0"/>
      <dgm:spPr/>
    </dgm:pt>
    <dgm:pt modelId="{4FD11E31-C51E-4D3C-927F-C283FA5E3421}" type="pres">
      <dgm:prSet presAssocID="{31ADCA36-D722-495B-9428-236AFC2E64CD}" presName="tx1" presStyleLbl="revTx" presStyleIdx="2" presStyleCnt="4"/>
      <dgm:spPr/>
    </dgm:pt>
    <dgm:pt modelId="{4DB86D38-4C66-4333-8514-4D74600903C6}" type="pres">
      <dgm:prSet presAssocID="{31ADCA36-D722-495B-9428-236AFC2E64CD}" presName="vert1" presStyleCnt="0"/>
      <dgm:spPr/>
    </dgm:pt>
    <dgm:pt modelId="{C4384BE5-69EC-4088-8A65-C6EE8B4C9A17}" type="pres">
      <dgm:prSet presAssocID="{E81096D8-A99C-45E1-A74A-CD0245E7D08D}" presName="thickLine" presStyleLbl="alignNode1" presStyleIdx="3" presStyleCnt="4"/>
      <dgm:spPr/>
    </dgm:pt>
    <dgm:pt modelId="{056F34A4-5623-4E1F-A7C2-95F61E605E2B}" type="pres">
      <dgm:prSet presAssocID="{E81096D8-A99C-45E1-A74A-CD0245E7D08D}" presName="horz1" presStyleCnt="0"/>
      <dgm:spPr/>
    </dgm:pt>
    <dgm:pt modelId="{B262BF24-2DAD-4B9D-8D8E-6F7A10729937}" type="pres">
      <dgm:prSet presAssocID="{E81096D8-A99C-45E1-A74A-CD0245E7D08D}" presName="tx1" presStyleLbl="revTx" presStyleIdx="3" presStyleCnt="4"/>
      <dgm:spPr/>
    </dgm:pt>
    <dgm:pt modelId="{03F74E1A-4821-4D7B-85E3-A3B0FD57E74B}" type="pres">
      <dgm:prSet presAssocID="{E81096D8-A99C-45E1-A74A-CD0245E7D08D}" presName="vert1" presStyleCnt="0"/>
      <dgm:spPr/>
    </dgm:pt>
  </dgm:ptLst>
  <dgm:cxnLst>
    <dgm:cxn modelId="{1908E015-1C61-44B3-BCF6-41C882E2D4E6}" srcId="{A75F595A-627B-458F-9D69-5AE289404247}" destId="{31ADCA36-D722-495B-9428-236AFC2E64CD}" srcOrd="2" destOrd="0" parTransId="{20265513-52CC-45A5-B7E2-C4638991A85C}" sibTransId="{832D32D3-518E-4E8A-93D2-DFED94F1A301}"/>
    <dgm:cxn modelId="{5EC78319-D43A-4A49-AEA0-95ED9DD4B3CC}" type="presOf" srcId="{D7470347-FAC3-46A9-9A70-A87917D7730C}" destId="{76542DB0-4AC5-473D-B19A-D86A5F6C6C33}" srcOrd="0" destOrd="0" presId="urn:microsoft.com/office/officeart/2008/layout/LinedList"/>
    <dgm:cxn modelId="{AF60023E-B189-4EB5-ABE5-42C436B22032}" srcId="{A75F595A-627B-458F-9D69-5AE289404247}" destId="{E81096D8-A99C-45E1-A74A-CD0245E7D08D}" srcOrd="3" destOrd="0" parTransId="{D706E5B8-E06A-4667-AD3E-2D4778CB4578}" sibTransId="{F28AFEE3-2675-425F-9877-1661198B6C15}"/>
    <dgm:cxn modelId="{4205663F-DE30-4FD1-8FA4-2D1DE5730B81}" type="presOf" srcId="{31ADCA36-D722-495B-9428-236AFC2E64CD}" destId="{4FD11E31-C51E-4D3C-927F-C283FA5E3421}" srcOrd="0" destOrd="0" presId="urn:microsoft.com/office/officeart/2008/layout/LinedList"/>
    <dgm:cxn modelId="{49A95A6D-89E0-4711-BFD2-43DF818FC68B}" type="presOf" srcId="{A75F595A-627B-458F-9D69-5AE289404247}" destId="{2314C275-6B79-4745-B45B-DEB064D339D9}" srcOrd="0" destOrd="0" presId="urn:microsoft.com/office/officeart/2008/layout/LinedList"/>
    <dgm:cxn modelId="{7FD8B775-66EC-4D09-8C3D-A56BB480DF6C}" srcId="{A75F595A-627B-458F-9D69-5AE289404247}" destId="{D7470347-FAC3-46A9-9A70-A87917D7730C}" srcOrd="0" destOrd="0" parTransId="{7812CF7F-5C8A-44E8-A756-4AD51CF47608}" sibTransId="{BAB8594A-C284-4418-87FF-4D33561363D9}"/>
    <dgm:cxn modelId="{AF711586-1B50-4EEB-9EE2-A7F144C28B41}" srcId="{A75F595A-627B-458F-9D69-5AE289404247}" destId="{02BD7937-9C45-47EB-BD38-6B74E8D8E62E}" srcOrd="1" destOrd="0" parTransId="{B8CEAA5F-151F-4159-9CB2-6D216F817E64}" sibTransId="{37360125-9CDC-4DE4-AF20-F2D0D948201D}"/>
    <dgm:cxn modelId="{D5CC98A6-A0F8-4B7B-A107-0DF4F9482735}" type="presOf" srcId="{02BD7937-9C45-47EB-BD38-6B74E8D8E62E}" destId="{8A05727E-DA6E-4358-9E0C-78622ECAC73E}" srcOrd="0" destOrd="0" presId="urn:microsoft.com/office/officeart/2008/layout/LinedList"/>
    <dgm:cxn modelId="{ED343AC4-DAEF-401A-8A4E-14CD87AA7B10}" type="presOf" srcId="{E81096D8-A99C-45E1-A74A-CD0245E7D08D}" destId="{B262BF24-2DAD-4B9D-8D8E-6F7A10729937}" srcOrd="0" destOrd="0" presId="urn:microsoft.com/office/officeart/2008/layout/LinedList"/>
    <dgm:cxn modelId="{9743758A-762F-404B-84CC-2E44E6D524D6}" type="presParOf" srcId="{2314C275-6B79-4745-B45B-DEB064D339D9}" destId="{24C1A9CD-F04E-4F67-B6FD-059BDEB85852}" srcOrd="0" destOrd="0" presId="urn:microsoft.com/office/officeart/2008/layout/LinedList"/>
    <dgm:cxn modelId="{F3876C0E-EC10-48B7-82AC-82C1F3FE4534}" type="presParOf" srcId="{2314C275-6B79-4745-B45B-DEB064D339D9}" destId="{56D6D06D-9816-4FAC-92BA-55C6C8B0881E}" srcOrd="1" destOrd="0" presId="urn:microsoft.com/office/officeart/2008/layout/LinedList"/>
    <dgm:cxn modelId="{27676E29-B171-441B-8B81-66E64626AAC0}" type="presParOf" srcId="{56D6D06D-9816-4FAC-92BA-55C6C8B0881E}" destId="{76542DB0-4AC5-473D-B19A-D86A5F6C6C33}" srcOrd="0" destOrd="0" presId="urn:microsoft.com/office/officeart/2008/layout/LinedList"/>
    <dgm:cxn modelId="{92910173-0EFE-4E92-9337-7D69CFE6CD2A}" type="presParOf" srcId="{56D6D06D-9816-4FAC-92BA-55C6C8B0881E}" destId="{F0C2F325-2774-4AD9-83ED-EFFE62923AF5}" srcOrd="1" destOrd="0" presId="urn:microsoft.com/office/officeart/2008/layout/LinedList"/>
    <dgm:cxn modelId="{4D1BD5B6-D35B-4191-A37A-4986C06C4995}" type="presParOf" srcId="{2314C275-6B79-4745-B45B-DEB064D339D9}" destId="{5CB17BA9-E611-4C8C-A8A5-7F48E897FB5B}" srcOrd="2" destOrd="0" presId="urn:microsoft.com/office/officeart/2008/layout/LinedList"/>
    <dgm:cxn modelId="{2C3D20EA-F0FB-4DF4-9217-8D0BD3BB9608}" type="presParOf" srcId="{2314C275-6B79-4745-B45B-DEB064D339D9}" destId="{CA299087-CA42-40FC-B2C6-A35AA8B5A747}" srcOrd="3" destOrd="0" presId="urn:microsoft.com/office/officeart/2008/layout/LinedList"/>
    <dgm:cxn modelId="{89386BBC-EEED-4B20-B48B-F07183CBEAF0}" type="presParOf" srcId="{CA299087-CA42-40FC-B2C6-A35AA8B5A747}" destId="{8A05727E-DA6E-4358-9E0C-78622ECAC73E}" srcOrd="0" destOrd="0" presId="urn:microsoft.com/office/officeart/2008/layout/LinedList"/>
    <dgm:cxn modelId="{5525A9B1-11CD-46F2-BAA3-DB385A249D9E}" type="presParOf" srcId="{CA299087-CA42-40FC-B2C6-A35AA8B5A747}" destId="{102826E7-C4D4-49F5-9964-424B4B70A493}" srcOrd="1" destOrd="0" presId="urn:microsoft.com/office/officeart/2008/layout/LinedList"/>
    <dgm:cxn modelId="{42AD5BE9-33CA-4736-849C-DE8DE6E2CF8B}" type="presParOf" srcId="{2314C275-6B79-4745-B45B-DEB064D339D9}" destId="{260DF461-637A-4B45-9862-53400F757960}" srcOrd="4" destOrd="0" presId="urn:microsoft.com/office/officeart/2008/layout/LinedList"/>
    <dgm:cxn modelId="{7C5D7EB0-9179-465E-9A91-FD33036DD930}" type="presParOf" srcId="{2314C275-6B79-4745-B45B-DEB064D339D9}" destId="{0E0055C2-7348-4BA0-97B1-4F557CCC7AA4}" srcOrd="5" destOrd="0" presId="urn:microsoft.com/office/officeart/2008/layout/LinedList"/>
    <dgm:cxn modelId="{23611EDC-C324-4C99-B251-C44433BC23D0}" type="presParOf" srcId="{0E0055C2-7348-4BA0-97B1-4F557CCC7AA4}" destId="{4FD11E31-C51E-4D3C-927F-C283FA5E3421}" srcOrd="0" destOrd="0" presId="urn:microsoft.com/office/officeart/2008/layout/LinedList"/>
    <dgm:cxn modelId="{92BBF4EE-28B5-4F86-AB52-BD96B9E4F955}" type="presParOf" srcId="{0E0055C2-7348-4BA0-97B1-4F557CCC7AA4}" destId="{4DB86D38-4C66-4333-8514-4D74600903C6}" srcOrd="1" destOrd="0" presId="urn:microsoft.com/office/officeart/2008/layout/LinedList"/>
    <dgm:cxn modelId="{CEB3DD41-01A0-4F9A-A06A-5350FCFC8E96}" type="presParOf" srcId="{2314C275-6B79-4745-B45B-DEB064D339D9}" destId="{C4384BE5-69EC-4088-8A65-C6EE8B4C9A17}" srcOrd="6" destOrd="0" presId="urn:microsoft.com/office/officeart/2008/layout/LinedList"/>
    <dgm:cxn modelId="{EFF356D7-4887-44CE-B47F-2FDAA9B885E4}" type="presParOf" srcId="{2314C275-6B79-4745-B45B-DEB064D339D9}" destId="{056F34A4-5623-4E1F-A7C2-95F61E605E2B}" srcOrd="7" destOrd="0" presId="urn:microsoft.com/office/officeart/2008/layout/LinedList"/>
    <dgm:cxn modelId="{C10BF81F-74AC-4EE6-8F40-CEBCC6D20D7F}" type="presParOf" srcId="{056F34A4-5623-4E1F-A7C2-95F61E605E2B}" destId="{B262BF24-2DAD-4B9D-8D8E-6F7A10729937}" srcOrd="0" destOrd="0" presId="urn:microsoft.com/office/officeart/2008/layout/LinedList"/>
    <dgm:cxn modelId="{76813C07-2A30-4E6F-919B-793C96A0058C}" type="presParOf" srcId="{056F34A4-5623-4E1F-A7C2-95F61E605E2B}" destId="{03F74E1A-4821-4D7B-85E3-A3B0FD57E7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558AE-76F4-44BD-8E41-6A4138A053D2}">
      <dsp:nvSpPr>
        <dsp:cNvPr id="0" name=""/>
        <dsp:cNvSpPr/>
      </dsp:nvSpPr>
      <dsp:spPr>
        <a:xfrm>
          <a:off x="0" y="21069"/>
          <a:ext cx="1051560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0" y="21069"/>
        <a:ext cx="10515600" cy="576000"/>
      </dsp:txXfrm>
    </dsp:sp>
    <dsp:sp modelId="{1AD5D80C-6577-45F5-924F-D80C8FD55F75}">
      <dsp:nvSpPr>
        <dsp:cNvPr id="0" name=""/>
        <dsp:cNvSpPr/>
      </dsp:nvSpPr>
      <dsp:spPr>
        <a:xfrm>
          <a:off x="0" y="597069"/>
          <a:ext cx="10515600" cy="3733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When you first enter into an interview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When an employer asks you to tell them about yourself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Professional networking events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When you meet any recruiter, peer, or professional in a networking environment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Social Events and Mixers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It is a great way to quickly communicate who you are, and why you’re there.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It can be altered to be more formal or less formal, to focus one education or experience or how you relate to the event.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University or Education events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You never know if a fellow student or teacher will one day be your reference or even your employer. </a:t>
          </a:r>
        </a:p>
      </dsp:txBody>
      <dsp:txXfrm>
        <a:off x="0" y="597069"/>
        <a:ext cx="10515600" cy="3733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1A9CD-F04E-4F67-B6FD-059BDEB85852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42DB0-4AC5-473D-B19A-D86A5F6C6C33}">
      <dsp:nvSpPr>
        <dsp:cNvPr id="0" name=""/>
        <dsp:cNvSpPr/>
      </dsp:nvSpPr>
      <dsp:spPr>
        <a:xfrm>
          <a:off x="0" y="0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Good Afternoon. </a:t>
          </a:r>
          <a:r>
            <a:rPr lang="en-US" sz="2000" b="1" kern="1200"/>
            <a:t>My name is </a:t>
          </a:r>
          <a:r>
            <a:rPr lang="en-US" sz="2000" kern="1200"/>
            <a:t>Chanise Simms Robinson and </a:t>
          </a:r>
          <a:r>
            <a:rPr lang="en-US" sz="2000" b="1" kern="1200"/>
            <a:t>I am </a:t>
          </a:r>
          <a:r>
            <a:rPr lang="en-US" sz="2000" kern="1200"/>
            <a:t>a business Development Associate at U.S.VETS. Prior to my role, I attended USC where I obtained my masters in social work and a concentration in Business. </a:t>
          </a:r>
        </a:p>
      </dsp:txBody>
      <dsp:txXfrm>
        <a:off x="0" y="0"/>
        <a:ext cx="6269038" cy="1393031"/>
      </dsp:txXfrm>
    </dsp:sp>
    <dsp:sp modelId="{5CB17BA9-E611-4C8C-A8A5-7F48E897FB5B}">
      <dsp:nvSpPr>
        <dsp:cNvPr id="0" name=""/>
        <dsp:cNvSpPr/>
      </dsp:nvSpPr>
      <dsp:spPr>
        <a:xfrm>
          <a:off x="0" y="1393031"/>
          <a:ext cx="6269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5727E-DA6E-4358-9E0C-78622ECAC73E}">
      <dsp:nvSpPr>
        <dsp:cNvPr id="0" name=""/>
        <dsp:cNvSpPr/>
      </dsp:nvSpPr>
      <dsp:spPr>
        <a:xfrm>
          <a:off x="0" y="1393031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Currently, at </a:t>
          </a:r>
          <a:r>
            <a:rPr lang="en-US" sz="2000" kern="1200"/>
            <a:t>U.S.VETS I partner with several community partners and executive level recruiters to assist veterans in the southern California region with career placement and training. </a:t>
          </a:r>
        </a:p>
      </dsp:txBody>
      <dsp:txXfrm>
        <a:off x="0" y="1393031"/>
        <a:ext cx="6269038" cy="1393031"/>
      </dsp:txXfrm>
    </dsp:sp>
    <dsp:sp modelId="{260DF461-637A-4B45-9862-53400F757960}">
      <dsp:nvSpPr>
        <dsp:cNvPr id="0" name=""/>
        <dsp:cNvSpPr/>
      </dsp:nvSpPr>
      <dsp:spPr>
        <a:xfrm>
          <a:off x="0" y="2786062"/>
          <a:ext cx="6269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11E31-C51E-4D3C-927F-C283FA5E3421}">
      <dsp:nvSpPr>
        <dsp:cNvPr id="0" name=""/>
        <dsp:cNvSpPr/>
      </dsp:nvSpPr>
      <dsp:spPr>
        <a:xfrm>
          <a:off x="0" y="2786062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Some of the strategic partnerships I have built</a:t>
          </a:r>
          <a:r>
            <a:rPr lang="en-US" sz="2000" kern="1200"/>
            <a:t> include USC, Pepperdine University, Cedar Sinai, Kaiser, Fox Studios and U.S. Chamber of commerce, which have allowed my team and I to place 272 veterans in jobs for the 2016. </a:t>
          </a:r>
        </a:p>
      </dsp:txBody>
      <dsp:txXfrm>
        <a:off x="0" y="2786062"/>
        <a:ext cx="6269038" cy="1393031"/>
      </dsp:txXfrm>
    </dsp:sp>
    <dsp:sp modelId="{C4384BE5-69EC-4088-8A65-C6EE8B4C9A17}">
      <dsp:nvSpPr>
        <dsp:cNvPr id="0" name=""/>
        <dsp:cNvSpPr/>
      </dsp:nvSpPr>
      <dsp:spPr>
        <a:xfrm>
          <a:off x="0" y="4179093"/>
          <a:ext cx="6269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2BF24-2DAD-4B9D-8D8E-6F7A10729937}">
      <dsp:nvSpPr>
        <dsp:cNvPr id="0" name=""/>
        <dsp:cNvSpPr/>
      </dsp:nvSpPr>
      <dsp:spPr>
        <a:xfrm>
          <a:off x="0" y="4179093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 addition, </a:t>
          </a:r>
          <a:r>
            <a:rPr lang="en-US" sz="2000" kern="1200"/>
            <a:t>I hope to expand my business development and outreach efforts on a national level to strengthen company and corporations diversity and inclusion program.  </a:t>
          </a:r>
        </a:p>
      </dsp:txBody>
      <dsp:txXfrm>
        <a:off x="0" y="4179093"/>
        <a:ext cx="6269038" cy="139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848F-EE11-4C48-BC0E-AA400E540307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7710-A13D-46D1-81A5-18E904137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6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0B08-61B1-4B45-AD1D-9B19A65CD688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F501-29E7-4BF8-A2B6-A6EE7EF89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5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C668-B986-4444-A74C-2ABFB36AB2AC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2E4D5-82CA-47F7-95F2-FC48E5AC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4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7D18-B224-4590-A31B-014981D97D09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71A2-2BCC-490C-9610-82B23110B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0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B3C6-53C8-46A1-919C-52AC8AC4DF66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C63D-A980-4AAF-B65F-71C35FB7E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9156-5289-41CB-BE76-7082A3F95759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7D14-098D-48F2-BA4F-86D432D8E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7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43AB-7D90-4335-AB4B-C78A7E3B335D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A929-56C6-4A3B-A190-DD1C35CC6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1A21-FD16-42ED-99CF-044456A07A1A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7337-D68B-4DB2-B911-80F279D44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9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773A-9220-4204-ABE7-5F0CA5494D6C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F2BF-12F9-4CCE-BD5A-135981AB9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987F-323E-4AB5-BA51-5682E713F386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3539-A481-4BB6-AC15-FE1CEA736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0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7C20-C5AE-45D5-86CC-5DAFF5EA2EFD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B9D4-C007-4DDC-B33C-9D05087B4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1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ECF5E-C12F-47D4-B846-BEC203CB1F9E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976407-95FA-47B3-B7A1-E5BC05EE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35">
            <a:extLst>
              <a:ext uri="{FF2B5EF4-FFF2-40B4-BE49-F238E27FC236}">
                <a16:creationId xmlns:a16="http://schemas.microsoft.com/office/drawing/2014/main" id="{ACBE1851-2230-47A9-B000-CE9046EA6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33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4" name="Straight Connector 137">
            <a:extLst>
              <a:ext uri="{FF2B5EF4-FFF2-40B4-BE49-F238E27FC236}">
                <a16:creationId xmlns:a16="http://schemas.microsoft.com/office/drawing/2014/main" id="{23B93832-6514-44F4-849B-5EE2C8A2337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332BD1E-9063-4D2B-A254-BAD7613C1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1580"/>
            <a:ext cx="5459470" cy="2415815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5400">
                <a:solidFill>
                  <a:srgbClr val="FFFFFF"/>
                </a:solidFill>
              </a:rPr>
              <a:t>U.S.VETS Career Network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altLang="en-US" sz="1800">
                <a:solidFill>
                  <a:srgbClr val="FFFFFF"/>
                </a:solidFill>
              </a:rPr>
              <a:t>Value Proposition 101</a:t>
            </a:r>
          </a:p>
          <a:p>
            <a:pPr algn="r"/>
            <a:endParaRPr lang="en-US" altLang="en-US" sz="1800">
              <a:solidFill>
                <a:srgbClr val="FFFFFF"/>
              </a:solidFill>
            </a:endParaRPr>
          </a:p>
          <a:p>
            <a:pPr algn="r"/>
            <a:r>
              <a:rPr lang="en-US" altLang="en-US" sz="1800">
                <a:solidFill>
                  <a:srgbClr val="FFFFFF"/>
                </a:solidFill>
              </a:rPr>
              <a:t>This tutorial will assist you in understanding the basic fundamentals of a Value Proposition, and give you a brief overview on how to build a proposition or strengthen your existing value proposition.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3366282"/>
            <a:ext cx="4042410" cy="2314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AEC40-6506-4D96-A29A-7EFBA8D58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55526"/>
            <a:ext cx="4042409" cy="1788765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altLang="en-US" sz="4000" b="1"/>
              <a:t>What is a Value Proposition?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/>
              <a:t>A </a:t>
            </a:r>
            <a:r>
              <a:rPr lang="en-US" sz="2000" b="1"/>
              <a:t>value proposition</a:t>
            </a:r>
            <a:r>
              <a:rPr lang="en-US" sz="2000"/>
              <a:t> is a pitch that individuals in companies use to sale a product or service.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/>
              <a:t>It can also be called an </a:t>
            </a:r>
            <a:r>
              <a:rPr lang="en-US" sz="2000" b="1"/>
              <a:t>“Elevator Pitch” </a:t>
            </a:r>
            <a:r>
              <a:rPr lang="en-US" sz="2000"/>
              <a:t>and it is the first impression you make in a professional environment.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/>
              <a:t>The statement normally covers how the product, individual or service will </a:t>
            </a:r>
            <a:r>
              <a:rPr lang="en-US" sz="2000" b="1"/>
              <a:t>add value</a:t>
            </a:r>
            <a:r>
              <a:rPr lang="en-US" sz="2000"/>
              <a:t> to the company.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/>
              <a:t>It is designed to </a:t>
            </a:r>
            <a:r>
              <a:rPr lang="en-US" sz="2000" b="1"/>
              <a:t>be short, clear, and to the point</a:t>
            </a:r>
            <a:r>
              <a:rPr lang="en-US" sz="2000"/>
              <a:t>. As if you are tuck in an elevator and have 30 seconds to make a first impression with a potential employer. 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3007518"/>
            <a:ext cx="4042410" cy="3031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A0484-8BCC-4030-B078-E2D737375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55526"/>
            <a:ext cx="4042409" cy="1788765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/>
              <a:t>Translating your KSAs into a Value Proposition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/>
              <a:t>KSA’s stand for Knowledge, Skills, and Abilities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/>
              <a:t>Companies hire individuals they believe will bring added value to their organization.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/>
              <a:t>The added value can be demonstrated through certain knowledge, skills, and abilities.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/>
              <a:t>These details are an individual’s communicated marketable skill sets.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/>
              <a:t>When communicating your Value Proposition, incorporate these details into what you say to an employer or peer. </a:t>
            </a:r>
          </a:p>
          <a:p>
            <a:pPr fontAlgn="auto">
              <a:spcAft>
                <a:spcPts val="0"/>
              </a:spcAft>
              <a:defRPr/>
            </a:pPr>
            <a:endParaRPr lang="en-US" sz="2200"/>
          </a:p>
          <a:p>
            <a:pPr fontAlgn="auto">
              <a:spcAft>
                <a:spcPts val="0"/>
              </a:spcAft>
              <a:defRPr/>
            </a:pPr>
            <a:endParaRPr lang="en-US" sz="2200"/>
          </a:p>
          <a:p>
            <a:pPr fontAlgn="auto">
              <a:spcAft>
                <a:spcPts val="0"/>
              </a:spcAft>
              <a:defRPr/>
            </a:pPr>
            <a:endParaRPr lang="en-US" sz="2200"/>
          </a:p>
          <a:p>
            <a:pPr fontAlgn="auto">
              <a:spcAft>
                <a:spcPts val="0"/>
              </a:spcAft>
              <a:defRPr/>
            </a:pPr>
            <a:endParaRPr lang="en-US" sz="2200"/>
          </a:p>
          <a:p>
            <a:pPr fontAlgn="auto">
              <a:spcAft>
                <a:spcPts val="0"/>
              </a:spcAft>
              <a:defRPr/>
            </a:pPr>
            <a:endParaRPr lang="en-US" sz="2200"/>
          </a:p>
          <a:p>
            <a:pPr fontAlgn="auto">
              <a:spcAft>
                <a:spcPts val="0"/>
              </a:spcAft>
              <a:defRPr/>
            </a:pPr>
            <a:endParaRPr lang="en-US" sz="2200"/>
          </a:p>
          <a:p>
            <a:pPr fontAlgn="auto">
              <a:spcAft>
                <a:spcPts val="0"/>
              </a:spcAft>
              <a:defRPr/>
            </a:pPr>
            <a:endParaRPr lang="en-US"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C52D7A-F4BF-41C8-A314-36E0B7CBA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34" y="2950081"/>
            <a:ext cx="2164238" cy="957836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68103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When should a Value Proposition be used and why? </a:t>
            </a:r>
          </a:p>
        </p:txBody>
      </p:sp>
      <p:graphicFrame>
        <p:nvGraphicFramePr>
          <p:cNvPr id="512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1854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EAA0DE1-56B4-4560-A9E3-65C8190CE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70"/>
            <a:ext cx="2164238" cy="9578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04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903421"/>
            <a:ext cx="3026664" cy="226999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361" y="361817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/>
              <a:t>The Anatomy of a Value Proposition: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580" y="1852890"/>
            <a:ext cx="6422848" cy="46539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/>
            <a:r>
              <a:rPr lang="en-US" sz="2200" dirty="0"/>
              <a:t>Who you are</a:t>
            </a:r>
          </a:p>
          <a:p>
            <a:pPr marL="742950" lvl="1"/>
            <a:r>
              <a:rPr lang="en-US" sz="2200" dirty="0"/>
              <a:t>Simple, accreditations or degrees </a:t>
            </a:r>
          </a:p>
          <a:p>
            <a:pPr marL="285750"/>
            <a:r>
              <a:rPr lang="en-US" sz="2200" dirty="0"/>
              <a:t>Your past education/Experience  </a:t>
            </a:r>
          </a:p>
          <a:p>
            <a:pPr marL="742950" lvl="1"/>
            <a:r>
              <a:rPr lang="en-US" sz="2200" dirty="0"/>
              <a:t>As it relates, do not have a laundry list, but hit on a few key points </a:t>
            </a:r>
          </a:p>
          <a:p>
            <a:pPr marL="285750"/>
            <a:r>
              <a:rPr lang="en-US" sz="2200" dirty="0"/>
              <a:t>A success or impact you have achieved in that work, the work you do that will make you an asset</a:t>
            </a:r>
          </a:p>
          <a:p>
            <a:pPr marL="742950" lvl="1"/>
            <a:r>
              <a:rPr lang="en-US" sz="2200" dirty="0"/>
              <a:t>This is your chance to brag! Use quantifiable </a:t>
            </a:r>
          </a:p>
          <a:p>
            <a:pPr marL="285750"/>
            <a:r>
              <a:rPr lang="en-US" sz="2200" dirty="0"/>
              <a:t>Specific expertise and skills you have developed in your experiences</a:t>
            </a:r>
          </a:p>
          <a:p>
            <a:pPr marL="285750"/>
            <a:r>
              <a:rPr lang="en-US" sz="2200" dirty="0"/>
              <a:t>What you intend to do/contribute to a company in the future. Or, how you intent to develop professionally. </a:t>
            </a:r>
          </a:p>
          <a:p>
            <a:endParaRPr lang="en-US" sz="1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77831E-A188-4704-B1A4-B40BD1946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1" y="4105971"/>
            <a:ext cx="2678185" cy="11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3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1388155"/>
            <a:ext cx="10687730" cy="546984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My name is _____ and I am a   _______________</a:t>
            </a:r>
            <a:r>
              <a:rPr lang="en-US" dirty="0"/>
              <a:t> [</a:t>
            </a:r>
            <a:r>
              <a:rPr lang="en-US" i="1" dirty="0"/>
              <a:t>highlight educational background]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 Currently I am_______ [ Highlight current work/ volunteer experience] 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and I have recently expanded my professional work to include/ or highlight your current work efforts  _______________</a:t>
            </a:r>
            <a:r>
              <a:rPr lang="en-US" dirty="0"/>
              <a:t> [</a:t>
            </a:r>
            <a:r>
              <a:rPr lang="en-US" i="1" dirty="0"/>
              <a:t>work you are seeking, areas to move into - i.e., human behavior and engagement in the workplace, EAP program development, Wellness etc.</a:t>
            </a:r>
            <a:r>
              <a:rPr lang="en-US" dirty="0"/>
              <a:t>], 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drawing upon the skills I have developed in __________</a:t>
            </a:r>
            <a:r>
              <a:rPr lang="en-US" dirty="0"/>
              <a:t> [</a:t>
            </a:r>
            <a:r>
              <a:rPr lang="en-US" i="1" dirty="0"/>
              <a:t>types of skills - i.e., facilitation, training, business systems management, through prior experiences in work, volunteer positions, and internships - i.e., in counseling and program development in my prior work and placements</a:t>
            </a:r>
            <a:r>
              <a:rPr lang="en-US" dirty="0"/>
              <a:t>].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In addition, I have a unique expertise in</a:t>
            </a:r>
            <a:r>
              <a:rPr lang="en-US" dirty="0"/>
              <a:t> ___________ [</a:t>
            </a:r>
            <a:r>
              <a:rPr lang="en-US" i="1" dirty="0"/>
              <a:t>very specific area of expertise you declare through personal research, presentations, or specific experiences - i.e., the needs of LGBQT individuals in the workplace, older workers, depression in the workplace</a:t>
            </a:r>
            <a:r>
              <a:rPr lang="en-US" dirty="0"/>
              <a:t>].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0A79C-1DDE-46F7-B0AB-734BAD329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4238" cy="9578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AA69A79-5353-47A1-B50C-E3425EDC0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79" y="5787094"/>
            <a:ext cx="2419721" cy="1070906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rgbClr val="FFFFFF"/>
                </a:solidFill>
              </a:rPr>
              <a:t>Sample Value Proposition </a:t>
            </a:r>
          </a:p>
        </p:txBody>
      </p:sp>
      <p:graphicFrame>
        <p:nvGraphicFramePr>
          <p:cNvPr id="717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99855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CBE1851-2230-47A9-B000-CE9046EA6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33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3B93832-6514-44F4-849B-5EE2C8A2337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22A9E87-D597-4B01-B8AA-AE5727477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24" y="2221092"/>
            <a:ext cx="5459470" cy="2415815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5400" dirty="0">
                <a:solidFill>
                  <a:srgbClr val="FFFFFF"/>
                </a:solidFill>
              </a:rPr>
              <a:t>U.S.VETS Career Network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altLang="en-US" sz="1800">
                <a:solidFill>
                  <a:srgbClr val="FFFFFF"/>
                </a:solidFill>
              </a:rPr>
              <a:t>Value Proposition 101</a:t>
            </a:r>
          </a:p>
          <a:p>
            <a:pPr algn="r"/>
            <a:endParaRPr lang="en-US" altLang="en-US" sz="1800">
              <a:solidFill>
                <a:srgbClr val="FFFFFF"/>
              </a:solidFill>
            </a:endParaRPr>
          </a:p>
          <a:p>
            <a:pPr algn="r"/>
            <a:r>
              <a:rPr lang="en-US" altLang="en-US" sz="1800">
                <a:solidFill>
                  <a:srgbClr val="FFFFFF"/>
                </a:solidFill>
              </a:rPr>
              <a:t>We hope this assisted you in building a strong Value Proposition! For more in-depth assistance, contact your Career Counselor and schedule a Value Proposition editing appointment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</TotalTime>
  <Words>540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U.S.VETS Career Network</vt:lpstr>
      <vt:lpstr>What is a Value Proposition? </vt:lpstr>
      <vt:lpstr>Translating your KSAs into a Value Proposition </vt:lpstr>
      <vt:lpstr>When should a Value Proposition be used and why? </vt:lpstr>
      <vt:lpstr>The Anatomy of a Value Proposition: </vt:lpstr>
      <vt:lpstr>PowerPoint Presentation</vt:lpstr>
      <vt:lpstr>Sample Value Proposition </vt:lpstr>
      <vt:lpstr>U.S.VETS Career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Proposition</dc:title>
  <dc:creator>Chanise Simms-Robinson</dc:creator>
  <cp:lastModifiedBy>Maggie Cutler</cp:lastModifiedBy>
  <cp:revision>27</cp:revision>
  <dcterms:created xsi:type="dcterms:W3CDTF">2017-08-02T16:38:18Z</dcterms:created>
  <dcterms:modified xsi:type="dcterms:W3CDTF">2017-10-19T18:40:42Z</dcterms:modified>
</cp:coreProperties>
</file>